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6" r:id="rId2"/>
    <p:sldId id="315" r:id="rId3"/>
    <p:sldId id="319" r:id="rId4"/>
    <p:sldId id="299" r:id="rId5"/>
    <p:sldId id="321" r:id="rId6"/>
    <p:sldId id="323" r:id="rId7"/>
    <p:sldId id="320" r:id="rId8"/>
    <p:sldId id="326" r:id="rId9"/>
    <p:sldId id="301" r:id="rId10"/>
    <p:sldId id="325" r:id="rId11"/>
    <p:sldId id="304" r:id="rId12"/>
    <p:sldId id="324" r:id="rId13"/>
    <p:sldId id="295" r:id="rId14"/>
    <p:sldId id="314" r:id="rId15"/>
    <p:sldId id="297" r:id="rId16"/>
    <p:sldId id="332" r:id="rId17"/>
    <p:sldId id="334" r:id="rId18"/>
    <p:sldId id="337" r:id="rId19"/>
    <p:sldId id="336" r:id="rId20"/>
    <p:sldId id="338" r:id="rId21"/>
    <p:sldId id="339" r:id="rId22"/>
    <p:sldId id="340" r:id="rId23"/>
    <p:sldId id="341" r:id="rId24"/>
    <p:sldId id="342" r:id="rId25"/>
    <p:sldId id="335" r:id="rId26"/>
    <p:sldId id="327" r:id="rId27"/>
    <p:sldId id="322" r:id="rId28"/>
    <p:sldId id="329" r:id="rId29"/>
    <p:sldId id="328" r:id="rId30"/>
    <p:sldId id="330" r:id="rId31"/>
    <p:sldId id="333" r:id="rId32"/>
    <p:sldId id="343" r:id="rId33"/>
    <p:sldId id="310" r:id="rId3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88" userDrawn="1">
          <p15:clr>
            <a:srgbClr val="A4A3A4"/>
          </p15:clr>
        </p15:guide>
        <p15:guide id="2" pos="5040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85"/>
    <a:srgbClr val="FFC000"/>
    <a:srgbClr val="252844"/>
    <a:srgbClr val="A3A3A3"/>
    <a:srgbClr val="A98500"/>
    <a:srgbClr val="FFFFFF"/>
    <a:srgbClr val="250000"/>
    <a:srgbClr val="000000"/>
    <a:srgbClr val="EB6D0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9" autoAdjust="0"/>
    <p:restoredTop sz="95033" autoAdjust="0"/>
  </p:normalViewPr>
  <p:slideViewPr>
    <p:cSldViewPr>
      <p:cViewPr varScale="1">
        <p:scale>
          <a:sx n="53" d="100"/>
          <a:sy n="53" d="100"/>
        </p:scale>
        <p:origin x="1085" y="62"/>
      </p:cViewPr>
      <p:guideLst>
        <p:guide orient="horz" pos="5688"/>
        <p:guide pos="5040"/>
        <p:guide pos="528"/>
        <p:guide orient="horz" pos="2184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248" y="-82"/>
      </p:cViewPr>
      <p:guideLst>
        <p:guide orient="horz" pos="3240"/>
        <p:guide pos="57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AE21-54BF-4C2F-AAE4-3C9273EE6F0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ABC0-4ADD-41CD-A392-6828E7D3D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642B-45D1-493D-881D-F56A6FBB2E93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1A2B-F8C0-42FF-9272-0A841924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56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9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09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7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52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73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3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32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4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6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16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98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08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9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14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44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3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3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20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6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2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5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1A2B-F8C0-42FF-9272-0A841924FCE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5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4490" y="1329084"/>
            <a:ext cx="1779018" cy="157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1775308"/>
            <a:ext cx="16256000" cy="296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8153400" y="7200900"/>
            <a:ext cx="929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858000" y="9486900"/>
            <a:ext cx="792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620000" y="8343900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лого горизонтальная версия без дескриптора.png"/>
          <p:cNvPicPr>
            <a:picLocks noChangeAspect="1"/>
          </p:cNvPicPr>
          <p:nvPr/>
        </p:nvPicPr>
        <p:blipFill>
          <a:blip r:embed="rId2" cstate="print"/>
          <a:srcRect l="18161" t="19133" r="15247" b="34230"/>
          <a:stretch>
            <a:fillRect/>
          </a:stretch>
        </p:blipFill>
        <p:spPr>
          <a:xfrm>
            <a:off x="7010400" y="152401"/>
            <a:ext cx="10058400" cy="3962400"/>
          </a:xfrm>
          <a:prstGeom prst="rect">
            <a:avLst/>
          </a:prstGeom>
        </p:spPr>
      </p:pic>
      <p:pic>
        <p:nvPicPr>
          <p:cNvPr id="33" name="Рисунок 32" descr="Untitled - 2023-04-26T161833.025.png"/>
          <p:cNvPicPr>
            <a:picLocks noChangeAspect="1"/>
          </p:cNvPicPr>
          <p:nvPr/>
        </p:nvPicPr>
        <p:blipFill>
          <a:blip r:embed="rId3" cstate="print"/>
          <a:srcRect b="7757"/>
          <a:stretch>
            <a:fillRect/>
          </a:stretch>
        </p:blipFill>
        <p:spPr>
          <a:xfrm>
            <a:off x="12573000" y="5753100"/>
            <a:ext cx="5346975" cy="45339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239000" y="3695700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252844"/>
                </a:solidFill>
                <a:latin typeface="Montserrat" pitchFamily="2" charset="-52"/>
              </a:rPr>
              <a:t>Каталог</a:t>
            </a:r>
            <a:r>
              <a:rPr lang="ru-RU" sz="4800" b="1" dirty="0">
                <a:latin typeface="Montserrat" pitchFamily="2" charset="-52"/>
              </a:rPr>
              <a:t> </a:t>
            </a:r>
            <a:r>
              <a:rPr lang="ru-RU" sz="5400" dirty="0">
                <a:solidFill>
                  <a:srgbClr val="252844"/>
                </a:solidFill>
                <a:latin typeface="Montserrat" pitchFamily="2" charset="-52"/>
              </a:rPr>
              <a:t>интерактивных досок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77343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tserrat" pitchFamily="2" charset="-52"/>
              </a:rPr>
              <a:t>Сроки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65913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tserrat" pitchFamily="2" charset="-52"/>
              </a:rPr>
              <a:t>Качество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88773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tserrat" pitchFamily="2" charset="-52"/>
              </a:rPr>
              <a:t>Выгода</a:t>
            </a:r>
          </a:p>
        </p:txBody>
      </p:sp>
      <p:pic>
        <p:nvPicPr>
          <p:cNvPr id="17" name="Рисунок 16" descr="Untitled - 2023-04-26T163004.8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0"/>
            <a:ext cx="914447" cy="1003352"/>
          </a:xfrm>
          <a:prstGeom prst="rect">
            <a:avLst/>
          </a:prstGeom>
        </p:spPr>
      </p:pic>
      <p:pic>
        <p:nvPicPr>
          <p:cNvPr id="12" name="Рисунок 11" descr="1_4242 (1)-PhotoRoom-PhotoRoom.png-PhotoRoom.png"/>
          <p:cNvPicPr>
            <a:picLocks noChangeAspect="1"/>
          </p:cNvPicPr>
          <p:nvPr/>
        </p:nvPicPr>
        <p:blipFill>
          <a:blip r:embed="rId5" cstate="print"/>
          <a:srcRect l="8511" r="47734" b="8541"/>
          <a:stretch>
            <a:fillRect/>
          </a:stretch>
        </p:blipFill>
        <p:spPr>
          <a:xfrm flipH="1">
            <a:off x="0" y="952500"/>
            <a:ext cx="587640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4478000" y="2095500"/>
            <a:ext cx="0" cy="32004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39400" y="5143500"/>
            <a:ext cx="7848600" cy="51435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_4240.jpg">
            <a:extLst>
              <a:ext uri="{FF2B5EF4-FFF2-40B4-BE49-F238E27FC236}">
                <a16:creationId xmlns:a16="http://schemas.microsoft.com/office/drawing/2014/main" id="{1F1F272B-F021-79B2-74DB-200DE39084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9676216" y="4583370"/>
            <a:ext cx="7862656" cy="5003508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819353" y="5999083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90753" y="5999083"/>
            <a:ext cx="228600" cy="533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28" idx="4"/>
          </p:cNvCxnSpPr>
          <p:nvPr/>
        </p:nvCxnSpPr>
        <p:spPr>
          <a:xfrm>
            <a:off x="9506152" y="1524746"/>
            <a:ext cx="0" cy="6096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V="1">
            <a:off x="9525000" y="2095500"/>
            <a:ext cx="4953000" cy="14223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67900" y="694852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Профессионально</a:t>
            </a:r>
          </a:p>
        </p:txBody>
      </p:sp>
      <p:sp>
        <p:nvSpPr>
          <p:cNvPr id="28" name="Овал 27"/>
          <p:cNvSpPr/>
          <p:nvPr/>
        </p:nvSpPr>
        <p:spPr>
          <a:xfrm>
            <a:off x="9201352" y="915146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77552" y="991346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4553" y="919087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tserrat Black" pitchFamily="2" charset="-52"/>
              </a:rPr>
              <a:t>Интерактивный дисплей </a:t>
            </a:r>
            <a:r>
              <a:rPr lang="en-US" sz="2800" dirty="0" err="1">
                <a:latin typeface="Montserrat Black" pitchFamily="2" charset="-52"/>
              </a:rPr>
              <a:t>Lumien</a:t>
            </a:r>
            <a:r>
              <a:rPr lang="en-US" sz="2800" dirty="0">
                <a:latin typeface="Montserrat Black" pitchFamily="2" charset="-52"/>
              </a:rPr>
              <a:t> LMP9803ELRU</a:t>
            </a:r>
            <a:endParaRPr lang="ru-RU" sz="2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2200" y="1500123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ExtraLight" pitchFamily="2" charset="-52"/>
              </a:rPr>
              <a:t>Панель последнего поколения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9353" y="4119487"/>
            <a:ext cx="8001000" cy="6170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5553" y="4195687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Современное решение для бизнеса и образования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0753" y="4119487"/>
            <a:ext cx="228600" cy="61704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19353" y="1985887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5553" y="2062087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Обладает огромным количеством функций и потрясающим качеством изображения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0753" y="1985887"/>
            <a:ext cx="228600" cy="914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95553" y="6075283"/>
            <a:ext cx="61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Высокая производительность дисплея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19353" y="3052687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90753" y="3052687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95553" y="3128887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Предназначена для учебного процесса и проведения презентаций в любом формате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9353" y="4932283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90753" y="4932283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95553" y="5008483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Панель с тонкой рамкой и усиленным стеклом с антибликовой поверхностью</a:t>
            </a:r>
            <a:endParaRPr lang="en-US" sz="2000" dirty="0">
              <a:latin typeface="Montserrat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19353" y="6684883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90753" y="6684883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95553" y="6761083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Максимально удобный и интуитивно понятный опыт взаимодействия и работы с панелью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48800" y="255270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ontserrat" pitchFamily="2" charset="-52"/>
              </a:rPr>
              <a:t>Интерактивная модель последнего поколения, поддерживающая технология </a:t>
            </a:r>
            <a:r>
              <a:rPr lang="ru-RU" sz="2000" dirty="0" err="1">
                <a:latin typeface="Montserrat" pitchFamily="2" charset="-52"/>
              </a:rPr>
              <a:t>мультитач</a:t>
            </a:r>
            <a:r>
              <a:rPr lang="ru-RU" sz="2000" dirty="0">
                <a:latin typeface="Montserrat" pitchFamily="2" charset="-52"/>
              </a:rPr>
              <a:t> (до 20 касаний)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706600" y="2857500"/>
            <a:ext cx="2285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дюймов диагональ экрана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448800" y="2400300"/>
            <a:ext cx="4800600" cy="1600200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4706600" y="210972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8B0ED-7C30-E42A-5F75-9CDAC96586C2}"/>
              </a:ext>
            </a:extLst>
          </p:cNvPr>
          <p:cNvSpPr txBox="1"/>
          <p:nvPr/>
        </p:nvSpPr>
        <p:spPr>
          <a:xfrm>
            <a:off x="-228600" y="8866781"/>
            <a:ext cx="53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разрешение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E4CB03-9E20-E885-3630-7FE086E46EB7}"/>
              </a:ext>
            </a:extLst>
          </p:cNvPr>
          <p:cNvSpPr/>
          <p:nvPr/>
        </p:nvSpPr>
        <p:spPr>
          <a:xfrm>
            <a:off x="638788" y="8208812"/>
            <a:ext cx="3272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52844"/>
                </a:solidFill>
                <a:latin typeface="Montserrat" pitchFamily="2" charset="-52"/>
              </a:rPr>
              <a:t>4К</a:t>
            </a:r>
            <a:endParaRPr lang="en-US" sz="44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4F1500-31B3-C6A3-4E44-89D721C88815}"/>
              </a:ext>
            </a:extLst>
          </p:cNvPr>
          <p:cNvSpPr/>
          <p:nvPr/>
        </p:nvSpPr>
        <p:spPr>
          <a:xfrm>
            <a:off x="4937840" y="8154470"/>
            <a:ext cx="3272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252844"/>
                </a:solidFill>
                <a:latin typeface="Montserrat" pitchFamily="2" charset="-52"/>
              </a:rPr>
              <a:t>400 </a:t>
            </a:r>
            <a:endParaRPr lang="en-US" sz="48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D9EC6-2631-1575-CF5C-A2F424978076}"/>
              </a:ext>
            </a:extLst>
          </p:cNvPr>
          <p:cNvSpPr txBox="1"/>
          <p:nvPr/>
        </p:nvSpPr>
        <p:spPr>
          <a:xfrm>
            <a:off x="3502556" y="8904560"/>
            <a:ext cx="635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кд</a:t>
            </a:r>
            <a:r>
              <a:rPr lang="en-US" sz="3600" dirty="0">
                <a:solidFill>
                  <a:srgbClr val="252844"/>
                </a:solidFill>
                <a:latin typeface="Montserrat" pitchFamily="2" charset="-52"/>
              </a:rPr>
              <a:t>/</a:t>
            </a:r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м</a:t>
            </a:r>
            <a:r>
              <a:rPr lang="ru-RU" sz="3600" baseline="30000" dirty="0">
                <a:solidFill>
                  <a:srgbClr val="252844"/>
                </a:solidFill>
                <a:latin typeface="Montserrat" pitchFamily="2" charset="-52"/>
              </a:rPr>
              <a:t>2 </a:t>
            </a:r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яркость</a:t>
            </a:r>
          </a:p>
        </p:txBody>
      </p:sp>
    </p:spTree>
    <p:extLst>
      <p:ext uri="{BB962C8B-B14F-4D97-AF65-F5344CB8AC3E}">
        <p14:creationId xmlns:p14="http://schemas.microsoft.com/office/powerpoint/2010/main" val="285053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 descr="1_4235 (1).jpg"/>
          <p:cNvPicPr>
            <a:picLocks noChangeAspect="1"/>
          </p:cNvPicPr>
          <p:nvPr/>
        </p:nvPicPr>
        <p:blipFill>
          <a:blip r:embed="rId3" cstate="print"/>
          <a:srcRect l="11000" t="25556" r="11000" b="22222"/>
          <a:stretch>
            <a:fillRect/>
          </a:stretch>
        </p:blipFill>
        <p:spPr>
          <a:xfrm>
            <a:off x="609600" y="5295900"/>
            <a:ext cx="6248400" cy="3881582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610600" y="1790700"/>
            <a:ext cx="39624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573000" y="1790700"/>
            <a:ext cx="0" cy="19812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144000" y="5143500"/>
            <a:ext cx="91440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_4237-PhotoRoom.png"/>
          <p:cNvPicPr>
            <a:picLocks noChangeAspect="1"/>
          </p:cNvPicPr>
          <p:nvPr/>
        </p:nvPicPr>
        <p:blipFill>
          <a:blip r:embed="rId4" cstate="print"/>
          <a:srcRect t="4290" r="32222"/>
          <a:stretch>
            <a:fillRect/>
          </a:stretch>
        </p:blipFill>
        <p:spPr>
          <a:xfrm>
            <a:off x="7924800" y="2095500"/>
            <a:ext cx="9902458" cy="74880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0" y="419100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Montserrat Black" pitchFamily="2" charset="-52"/>
              </a:rPr>
              <a:t> </a:t>
            </a:r>
            <a:r>
              <a:rPr lang="ru-RU" sz="5400" dirty="0" err="1">
                <a:latin typeface="Montserrat Black" pitchFamily="2" charset="-52"/>
              </a:rPr>
              <a:t>Infocus</a:t>
            </a:r>
            <a:r>
              <a:rPr lang="ru-RU" sz="5400" dirty="0">
                <a:latin typeface="Montserrat Black" pitchFamily="2" charset="-52"/>
              </a:rPr>
              <a:t> </a:t>
            </a:r>
            <a:endParaRPr lang="ru-RU" sz="5400" dirty="0">
              <a:solidFill>
                <a:srgbClr val="252844"/>
              </a:solidFill>
              <a:latin typeface="Montserrat Black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2200" y="123731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ExtraLight" pitchFamily="2" charset="-52"/>
              </a:rPr>
              <a:t>Для работы в школе или в офисе</a:t>
            </a:r>
          </a:p>
        </p:txBody>
      </p:sp>
      <p:cxnSp>
        <p:nvCxnSpPr>
          <p:cNvPr id="42" name="Прямая соединительная линия 41"/>
          <p:cNvCxnSpPr>
            <a:stCxn id="44" idx="4"/>
          </p:cNvCxnSpPr>
          <p:nvPr/>
        </p:nvCxnSpPr>
        <p:spPr>
          <a:xfrm>
            <a:off x="8610600" y="1181100"/>
            <a:ext cx="0" cy="6096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8305800" y="571500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382000" y="6477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1_4236 (1).jpg"/>
          <p:cNvPicPr>
            <a:picLocks noChangeAspect="1"/>
          </p:cNvPicPr>
          <p:nvPr/>
        </p:nvPicPr>
        <p:blipFill>
          <a:blip r:embed="rId5" cstate="print"/>
          <a:srcRect l="11000" t="24444" r="11000" b="23333"/>
          <a:stretch>
            <a:fillRect/>
          </a:stretch>
        </p:blipFill>
        <p:spPr>
          <a:xfrm>
            <a:off x="609600" y="419100"/>
            <a:ext cx="6248400" cy="3881582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609600" y="43815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Интерактивный дисплей 75" </a:t>
            </a:r>
            <a:r>
              <a:rPr lang="ru-RU" sz="2400" dirty="0" err="1">
                <a:latin typeface="Montserrat" pitchFamily="2" charset="-52"/>
              </a:rPr>
              <a:t>Infocus</a:t>
            </a:r>
            <a:r>
              <a:rPr lang="ru-RU" sz="2400" dirty="0">
                <a:latin typeface="Montserrat" pitchFamily="2" charset="-52"/>
              </a:rPr>
              <a:t> JTOUCH D115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09600" y="92583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Интерактивный дисплей 65" </a:t>
            </a:r>
            <a:r>
              <a:rPr lang="ru-RU" sz="2400" dirty="0" err="1">
                <a:latin typeface="Montserrat" pitchFamily="2" charset="-52"/>
              </a:rPr>
              <a:t>Infocus</a:t>
            </a:r>
            <a:r>
              <a:rPr lang="ru-RU" sz="2400" dirty="0">
                <a:latin typeface="Montserrat" pitchFamily="2" charset="-52"/>
              </a:rPr>
              <a:t> JTOUCH D114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96400" y="91059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itchFamily="2" charset="-52"/>
              </a:rPr>
              <a:t>Интерактивный дисплей 86" </a:t>
            </a:r>
            <a:r>
              <a:rPr lang="ru-RU" sz="2400" dirty="0" err="1">
                <a:solidFill>
                  <a:schemeClr val="bg1"/>
                </a:solidFill>
                <a:latin typeface="Montserrat" pitchFamily="2" charset="-52"/>
              </a:rPr>
              <a:t>Infocus</a:t>
            </a:r>
            <a:r>
              <a:rPr lang="ru-RU" sz="2400" dirty="0">
                <a:solidFill>
                  <a:schemeClr val="bg1"/>
                </a:solidFill>
                <a:latin typeface="Montserrat" pitchFamily="2" charset="-52"/>
              </a:rPr>
              <a:t> JTOUCH D112</a:t>
            </a:r>
            <a:endParaRPr lang="ru-RU" sz="2000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82D3B928-6FCD-A652-407E-F55CD7930AB3}"/>
              </a:ext>
            </a:extLst>
          </p:cNvPr>
          <p:cNvCxnSpPr/>
          <p:nvPr/>
        </p:nvCxnSpPr>
        <p:spPr>
          <a:xfrm flipV="1">
            <a:off x="16961424" y="640436"/>
            <a:ext cx="0" cy="587568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729FC5E-417F-3DB5-E4DB-9370FDAE5BB4}"/>
              </a:ext>
            </a:extLst>
          </p:cNvPr>
          <p:cNvSpPr/>
          <p:nvPr/>
        </p:nvSpPr>
        <p:spPr>
          <a:xfrm>
            <a:off x="0" y="0"/>
            <a:ext cx="6378021" cy="34323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68A917-29D6-8191-2291-B83F3E6BE47C}"/>
              </a:ext>
            </a:extLst>
          </p:cNvPr>
          <p:cNvCxnSpPr>
            <a:cxnSpLocks/>
          </p:cNvCxnSpPr>
          <p:nvPr/>
        </p:nvCxnSpPr>
        <p:spPr>
          <a:xfrm>
            <a:off x="5764940" y="1228004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4B0A1A-4F25-48A9-81BE-21E6A1C5A1D1}"/>
              </a:ext>
            </a:extLst>
          </p:cNvPr>
          <p:cNvSpPr/>
          <p:nvPr/>
        </p:nvSpPr>
        <p:spPr>
          <a:xfrm>
            <a:off x="1304975" y="8486475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5000:1</a:t>
            </a:r>
            <a:endParaRPr lang="en-US" sz="36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33DDA-CA02-218A-0543-0310ECC9B5D1}"/>
              </a:ext>
            </a:extLst>
          </p:cNvPr>
          <p:cNvSpPr txBox="1"/>
          <p:nvPr/>
        </p:nvSpPr>
        <p:spPr>
          <a:xfrm>
            <a:off x="3383558" y="9158679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разрешение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6A21A1-A075-571F-977E-D5E22257C8AB}"/>
              </a:ext>
            </a:extLst>
          </p:cNvPr>
          <p:cNvSpPr/>
          <p:nvPr/>
        </p:nvSpPr>
        <p:spPr>
          <a:xfrm>
            <a:off x="4452202" y="8509384"/>
            <a:ext cx="32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4К </a:t>
            </a:r>
            <a:r>
              <a:rPr lang="en-US" sz="3600" b="1" dirty="0">
                <a:solidFill>
                  <a:srgbClr val="252844"/>
                </a:solidFill>
                <a:latin typeface="Montserrat" pitchFamily="2" charset="-52"/>
              </a:rPr>
              <a:t>ULTRA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E0F5F-B247-92D7-82D3-CFCD88AE1775}"/>
              </a:ext>
            </a:extLst>
          </p:cNvPr>
          <p:cNvSpPr txBox="1"/>
          <p:nvPr/>
        </p:nvSpPr>
        <p:spPr>
          <a:xfrm>
            <a:off x="859874" y="9153035"/>
            <a:ext cx="350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контрастность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ABAF2A-A6AE-CFF3-CA71-3516BF9E5EFB}"/>
              </a:ext>
            </a:extLst>
          </p:cNvPr>
          <p:cNvSpPr/>
          <p:nvPr/>
        </p:nvSpPr>
        <p:spPr>
          <a:xfrm>
            <a:off x="8490319" y="1525735"/>
            <a:ext cx="8942479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B30112A-1829-B1F8-C76B-E3D669432817}"/>
              </a:ext>
            </a:extLst>
          </p:cNvPr>
          <p:cNvSpPr/>
          <p:nvPr/>
        </p:nvSpPr>
        <p:spPr>
          <a:xfrm>
            <a:off x="8566520" y="1631135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Качественная визуализация контента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129FCB3-F1B4-7CFD-129E-DE7551D6524C}"/>
              </a:ext>
            </a:extLst>
          </p:cNvPr>
          <p:cNvSpPr/>
          <p:nvPr/>
        </p:nvSpPr>
        <p:spPr>
          <a:xfrm>
            <a:off x="8261720" y="1525735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DBE4C7E-1EAB-37FF-59F9-10AAFA6B1631}"/>
              </a:ext>
            </a:extLst>
          </p:cNvPr>
          <p:cNvSpPr/>
          <p:nvPr/>
        </p:nvSpPr>
        <p:spPr>
          <a:xfrm>
            <a:off x="8490320" y="2326653"/>
            <a:ext cx="894247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655B2AB-B5E5-ABAA-EB15-3E7CD5EFE9E6}"/>
              </a:ext>
            </a:extLst>
          </p:cNvPr>
          <p:cNvSpPr/>
          <p:nvPr/>
        </p:nvSpPr>
        <p:spPr>
          <a:xfrm>
            <a:off x="8261720" y="2326653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A8B95D3-BEDD-24B6-5A04-EF46751ABEDD}"/>
              </a:ext>
            </a:extLst>
          </p:cNvPr>
          <p:cNvSpPr/>
          <p:nvPr/>
        </p:nvSpPr>
        <p:spPr>
          <a:xfrm>
            <a:off x="8566520" y="2402853"/>
            <a:ext cx="8866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Лёгкость в установке, не требующая дополнительной поддержки при эксплуатации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CAC80BA-D1DD-4569-C6A8-92556CEA0BC2}"/>
              </a:ext>
            </a:extLst>
          </p:cNvPr>
          <p:cNvSpPr/>
          <p:nvPr/>
        </p:nvSpPr>
        <p:spPr>
          <a:xfrm>
            <a:off x="16656624" y="333913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03A082B-6488-20FA-CE9E-054C3CBC04EF}"/>
              </a:ext>
            </a:extLst>
          </p:cNvPr>
          <p:cNvSpPr/>
          <p:nvPr/>
        </p:nvSpPr>
        <p:spPr>
          <a:xfrm>
            <a:off x="16732824" y="410113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49D90F-37AB-C7D0-66E9-3705E68E1250}"/>
              </a:ext>
            </a:extLst>
          </p:cNvPr>
          <p:cNvSpPr txBox="1"/>
          <p:nvPr/>
        </p:nvSpPr>
        <p:spPr>
          <a:xfrm>
            <a:off x="8821688" y="397560"/>
            <a:ext cx="779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Удобный интерфейс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5EDE765-7E2A-423C-0E01-B0773977BAFA}"/>
              </a:ext>
            </a:extLst>
          </p:cNvPr>
          <p:cNvSpPr/>
          <p:nvPr/>
        </p:nvSpPr>
        <p:spPr>
          <a:xfrm>
            <a:off x="7848600" y="8454473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52844"/>
                </a:solidFill>
                <a:latin typeface="Montserrat" pitchFamily="2" charset="-52"/>
              </a:rPr>
              <a:t>400 </a:t>
            </a:r>
            <a:endParaRPr lang="en-US" sz="40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57FD9C-826A-AB46-A325-FB58DDE6B678}"/>
              </a:ext>
            </a:extLst>
          </p:cNvPr>
          <p:cNvSpPr txBox="1"/>
          <p:nvPr/>
        </p:nvSpPr>
        <p:spPr>
          <a:xfrm>
            <a:off x="6378021" y="9153429"/>
            <a:ext cx="635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кд</a:t>
            </a:r>
            <a:r>
              <a:rPr lang="en-US" sz="2800" dirty="0">
                <a:solidFill>
                  <a:srgbClr val="252844"/>
                </a:solidFill>
                <a:latin typeface="Montserrat" pitchFamily="2" charset="-52"/>
              </a:rPr>
              <a:t>/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м</a:t>
            </a:r>
            <a:r>
              <a:rPr lang="ru-RU" sz="2800" baseline="30000" dirty="0">
                <a:solidFill>
                  <a:srgbClr val="252844"/>
                </a:solidFill>
                <a:latin typeface="Montserrat" pitchFamily="2" charset="-52"/>
              </a:rPr>
              <a:t>2 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яркость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7CC9F8B-8139-430C-08E0-FA2B20B6A06D}"/>
              </a:ext>
            </a:extLst>
          </p:cNvPr>
          <p:cNvSpPr/>
          <p:nvPr/>
        </p:nvSpPr>
        <p:spPr>
          <a:xfrm>
            <a:off x="8490320" y="3406351"/>
            <a:ext cx="8949852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DDFAAC44-B341-D6C3-5135-85120D21DE46}"/>
              </a:ext>
            </a:extLst>
          </p:cNvPr>
          <p:cNvSpPr/>
          <p:nvPr/>
        </p:nvSpPr>
        <p:spPr>
          <a:xfrm>
            <a:off x="8566520" y="3511751"/>
            <a:ext cx="8861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Повышенная </a:t>
            </a:r>
            <a:r>
              <a:rPr lang="ru-RU" sz="2200" dirty="0" err="1">
                <a:latin typeface="Montserrat" pitchFamily="2" charset="-52"/>
              </a:rPr>
              <a:t>влагоустойчивость</a:t>
            </a:r>
            <a:r>
              <a:rPr lang="ru-RU" sz="2200" dirty="0">
                <a:latin typeface="Montserrat" pitchFamily="2" charset="-52"/>
              </a:rPr>
              <a:t>, уменьшенная задержка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F8DDF97-15D9-C8BF-B043-E5B73C2BF6B7}"/>
              </a:ext>
            </a:extLst>
          </p:cNvPr>
          <p:cNvSpPr/>
          <p:nvPr/>
        </p:nvSpPr>
        <p:spPr>
          <a:xfrm>
            <a:off x="8261720" y="3406351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ACE20C0-6B8D-0530-0E35-69221C10A65C}"/>
              </a:ext>
            </a:extLst>
          </p:cNvPr>
          <p:cNvSpPr/>
          <p:nvPr/>
        </p:nvSpPr>
        <p:spPr>
          <a:xfrm>
            <a:off x="8490320" y="4215468"/>
            <a:ext cx="894985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B6B9718-808F-1310-E0C4-5979CF668002}"/>
              </a:ext>
            </a:extLst>
          </p:cNvPr>
          <p:cNvSpPr/>
          <p:nvPr/>
        </p:nvSpPr>
        <p:spPr>
          <a:xfrm>
            <a:off x="8261721" y="4215468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D15B105-A4F9-DB82-B2E4-BCD6B17524A8}"/>
              </a:ext>
            </a:extLst>
          </p:cNvPr>
          <p:cNvSpPr/>
          <p:nvPr/>
        </p:nvSpPr>
        <p:spPr>
          <a:xfrm>
            <a:off x="8566520" y="4291668"/>
            <a:ext cx="8090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Защита антибликовым закаленным стеклом толщиной 3 мм с применением метода Zero </a:t>
            </a:r>
            <a:r>
              <a:rPr lang="ru-RU" sz="2200" dirty="0" err="1">
                <a:latin typeface="Montserrat" pitchFamily="2" charset="-52"/>
              </a:rPr>
              <a:t>Bonding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52AA96F-692D-BD27-0CD1-C94DA8DB097D}"/>
              </a:ext>
            </a:extLst>
          </p:cNvPr>
          <p:cNvSpPr/>
          <p:nvPr/>
        </p:nvSpPr>
        <p:spPr>
          <a:xfrm>
            <a:off x="8497694" y="5313383"/>
            <a:ext cx="8930432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18B9EBA6-DE41-A201-6F25-B1FB4ECDA04E}"/>
              </a:ext>
            </a:extLst>
          </p:cNvPr>
          <p:cNvSpPr/>
          <p:nvPr/>
        </p:nvSpPr>
        <p:spPr>
          <a:xfrm>
            <a:off x="8573894" y="5418783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Дистанционное управление приложениями 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7A8649F-7CD9-2BBB-FD7D-7A9D3BFBC445}"/>
              </a:ext>
            </a:extLst>
          </p:cNvPr>
          <p:cNvSpPr/>
          <p:nvPr/>
        </p:nvSpPr>
        <p:spPr>
          <a:xfrm>
            <a:off x="8269094" y="5313383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CA868DDC-1C9B-600D-8D5E-71E00863E268}"/>
              </a:ext>
            </a:extLst>
          </p:cNvPr>
          <p:cNvSpPr/>
          <p:nvPr/>
        </p:nvSpPr>
        <p:spPr>
          <a:xfrm>
            <a:off x="8497694" y="6161795"/>
            <a:ext cx="894247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31E2B7D4-121C-CA73-7959-A53A7240D738}"/>
              </a:ext>
            </a:extLst>
          </p:cNvPr>
          <p:cNvSpPr/>
          <p:nvPr/>
        </p:nvSpPr>
        <p:spPr>
          <a:xfrm>
            <a:off x="8269094" y="6161795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CFFFF816-338A-40AA-DE95-EB7A189E73A9}"/>
              </a:ext>
            </a:extLst>
          </p:cNvPr>
          <p:cNvSpPr/>
          <p:nvPr/>
        </p:nvSpPr>
        <p:spPr>
          <a:xfrm>
            <a:off x="8573894" y="6237995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Высокая производительность, обновлённый чипсет увеличивает производительность дисплея 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E4FCD570-DB97-C407-37B3-ED51A76D07D2}"/>
              </a:ext>
            </a:extLst>
          </p:cNvPr>
          <p:cNvSpPr/>
          <p:nvPr/>
        </p:nvSpPr>
        <p:spPr>
          <a:xfrm>
            <a:off x="11627493" y="8316732"/>
            <a:ext cx="5791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ontserrat" pitchFamily="2" charset="-52"/>
              </a:rPr>
              <a:t>Пользователь сам выбирает наиболее удобную для pa6oты </a:t>
            </a:r>
            <a:r>
              <a:rPr lang="ru-RU" sz="2000" dirty="0" err="1">
                <a:latin typeface="Montserrat" pitchFamily="2" charset="-52"/>
              </a:rPr>
              <a:t>oпepaциoннyю</a:t>
            </a:r>
            <a:r>
              <a:rPr lang="ru-RU" sz="2000" dirty="0">
                <a:latin typeface="Montserrat" pitchFamily="2" charset="-52"/>
              </a:rPr>
              <a:t> </a:t>
            </a:r>
            <a:r>
              <a:rPr lang="ru-RU" sz="2000" dirty="0" err="1">
                <a:latin typeface="Montserrat" pitchFamily="2" charset="-52"/>
              </a:rPr>
              <a:t>cиcтeмy</a:t>
            </a:r>
            <a:r>
              <a:rPr lang="ru-RU" sz="2000" dirty="0">
                <a:latin typeface="Montserrat" pitchFamily="2" charset="-52"/>
              </a:rPr>
              <a:t> и </a:t>
            </a:r>
            <a:r>
              <a:rPr lang="ru-RU" sz="2000" dirty="0" err="1">
                <a:latin typeface="Montserrat" pitchFamily="2" charset="-52"/>
              </a:rPr>
              <a:t>быcтpo</a:t>
            </a:r>
            <a:r>
              <a:rPr lang="ru-RU" sz="2000" dirty="0">
                <a:latin typeface="Montserrat" pitchFamily="2" charset="-52"/>
              </a:rPr>
              <a:t> </a:t>
            </a:r>
            <a:r>
              <a:rPr lang="ru-RU" sz="2000" dirty="0" err="1">
                <a:latin typeface="Montserrat" pitchFamily="2" charset="-52"/>
              </a:rPr>
              <a:t>пepeключается</a:t>
            </a:r>
            <a:r>
              <a:rPr lang="ru-RU" sz="2000" dirty="0">
                <a:latin typeface="Montserrat" pitchFamily="2" charset="-52"/>
              </a:rPr>
              <a:t> </a:t>
            </a:r>
            <a:r>
              <a:rPr lang="ru-RU" sz="2000" dirty="0" err="1">
                <a:latin typeface="Montserrat" pitchFamily="2" charset="-52"/>
              </a:rPr>
              <a:t>мeждy</a:t>
            </a:r>
            <a:r>
              <a:rPr lang="ru-RU" sz="2000" dirty="0">
                <a:latin typeface="Montserrat" pitchFamily="2" charset="-52"/>
              </a:rPr>
              <a:t> ОС </a:t>
            </a:r>
            <a:r>
              <a:rPr lang="ru-RU" sz="2000" dirty="0" err="1">
                <a:latin typeface="Montserrat" pitchFamily="2" charset="-52"/>
              </a:rPr>
              <a:t>Android</a:t>
            </a:r>
            <a:r>
              <a:rPr lang="ru-RU" sz="2000" dirty="0">
                <a:latin typeface="Montserrat" pitchFamily="2" charset="-52"/>
              </a:rPr>
              <a:t> и OPS </a:t>
            </a:r>
            <a:r>
              <a:rPr lang="ru-RU" sz="2000" dirty="0" err="1">
                <a:latin typeface="Montserrat" pitchFamily="2" charset="-52"/>
              </a:rPr>
              <a:t>кoмпъютepа</a:t>
            </a:r>
            <a:endParaRPr lang="ru-RU" sz="2000" dirty="0"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6D93E35-1014-5C94-C877-74D9D26DC199}"/>
              </a:ext>
            </a:extLst>
          </p:cNvPr>
          <p:cNvSpPr/>
          <p:nvPr/>
        </p:nvSpPr>
        <p:spPr>
          <a:xfrm>
            <a:off x="11627493" y="8196670"/>
            <a:ext cx="5822510" cy="1600200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FABDB34-4403-F7BC-DFC7-C6C449E84505}"/>
              </a:ext>
            </a:extLst>
          </p:cNvPr>
          <p:cNvSpPr/>
          <p:nvPr/>
        </p:nvSpPr>
        <p:spPr>
          <a:xfrm>
            <a:off x="8507526" y="7251579"/>
            <a:ext cx="8942477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A59F844E-A279-FF51-9B0B-1DA47D06167F}"/>
              </a:ext>
            </a:extLst>
          </p:cNvPr>
          <p:cNvSpPr/>
          <p:nvPr/>
        </p:nvSpPr>
        <p:spPr>
          <a:xfrm>
            <a:off x="8583726" y="7356979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Установка последних обновлений администраторами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D0C7DF1-6F21-C409-6887-D593539C5B43}"/>
              </a:ext>
            </a:extLst>
          </p:cNvPr>
          <p:cNvSpPr/>
          <p:nvPr/>
        </p:nvSpPr>
        <p:spPr>
          <a:xfrm>
            <a:off x="8278927" y="7251579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F2571942-DF47-23DE-412D-B31E757E75AB}"/>
              </a:ext>
            </a:extLst>
          </p:cNvPr>
          <p:cNvSpPr/>
          <p:nvPr/>
        </p:nvSpPr>
        <p:spPr>
          <a:xfrm>
            <a:off x="1096087" y="5338300"/>
            <a:ext cx="6413941" cy="599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B62A0245-96EE-793D-5E3C-AED412845B71}"/>
              </a:ext>
            </a:extLst>
          </p:cNvPr>
          <p:cNvSpPr/>
          <p:nvPr/>
        </p:nvSpPr>
        <p:spPr>
          <a:xfrm>
            <a:off x="867487" y="5338300"/>
            <a:ext cx="228600" cy="5997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4A719073-CA8E-4877-C252-A833290462C4}"/>
              </a:ext>
            </a:extLst>
          </p:cNvPr>
          <p:cNvSpPr/>
          <p:nvPr/>
        </p:nvSpPr>
        <p:spPr>
          <a:xfrm>
            <a:off x="1088474" y="6128878"/>
            <a:ext cx="6413941" cy="978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A9255826-82A5-43FF-736E-A6D8F7ABBE6E}"/>
              </a:ext>
            </a:extLst>
          </p:cNvPr>
          <p:cNvSpPr/>
          <p:nvPr/>
        </p:nvSpPr>
        <p:spPr>
          <a:xfrm>
            <a:off x="1164675" y="6234278"/>
            <a:ext cx="6315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Доступность приложений, поддержка подключения нескольких устройств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419C609-6293-8305-7DBD-21C61E09502A}"/>
              </a:ext>
            </a:extLst>
          </p:cNvPr>
          <p:cNvSpPr/>
          <p:nvPr/>
        </p:nvSpPr>
        <p:spPr>
          <a:xfrm>
            <a:off x="859874" y="6128879"/>
            <a:ext cx="228600" cy="97817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6178F1D9-FD45-B425-41F7-F925D165070B}"/>
              </a:ext>
            </a:extLst>
          </p:cNvPr>
          <p:cNvSpPr/>
          <p:nvPr/>
        </p:nvSpPr>
        <p:spPr>
          <a:xfrm>
            <a:off x="1144327" y="5465894"/>
            <a:ext cx="6441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Разъём </a:t>
            </a:r>
            <a:r>
              <a:rPr lang="en-US" sz="2200" dirty="0">
                <a:latin typeface="Montserrat" pitchFamily="2" charset="-52"/>
              </a:rPr>
              <a:t>USB-C</a:t>
            </a:r>
            <a:r>
              <a:rPr lang="ru-RU" sz="2200" dirty="0">
                <a:latin typeface="Montserrat" pitchFamily="2" charset="-52"/>
              </a:rPr>
              <a:t> для решения многих задач 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67200488-E0FB-EEC1-9E8C-A5D8C4E18467}"/>
              </a:ext>
            </a:extLst>
          </p:cNvPr>
          <p:cNvSpPr/>
          <p:nvPr/>
        </p:nvSpPr>
        <p:spPr>
          <a:xfrm>
            <a:off x="1088474" y="7303899"/>
            <a:ext cx="6413941" cy="599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0373F11A-3D83-B84C-D5D3-6F8D87917E3B}"/>
              </a:ext>
            </a:extLst>
          </p:cNvPr>
          <p:cNvSpPr/>
          <p:nvPr/>
        </p:nvSpPr>
        <p:spPr>
          <a:xfrm>
            <a:off x="859874" y="7303899"/>
            <a:ext cx="228600" cy="5997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2D612E91-8631-260B-3F4C-CD835E1AEE71}"/>
              </a:ext>
            </a:extLst>
          </p:cNvPr>
          <p:cNvSpPr/>
          <p:nvPr/>
        </p:nvSpPr>
        <p:spPr>
          <a:xfrm>
            <a:off x="1136714" y="7431493"/>
            <a:ext cx="6441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Интегрированная акустическая система</a:t>
            </a:r>
            <a:endParaRPr lang="en-US" sz="2200" dirty="0">
              <a:latin typeface="Montserrat" pitchFamily="2" charset="-52"/>
            </a:endParaRPr>
          </a:p>
        </p:txBody>
      </p:sp>
      <p:pic>
        <p:nvPicPr>
          <p:cNvPr id="121" name="Рисунок 120" descr="1_4238.jpg">
            <a:extLst>
              <a:ext uri="{FF2B5EF4-FFF2-40B4-BE49-F238E27FC236}">
                <a16:creationId xmlns:a16="http://schemas.microsoft.com/office/drawing/2014/main" id="{03AC1630-99C2-6B3F-1549-7E7F8403B6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000" t="25556" r="11000" b="22222"/>
          <a:stretch>
            <a:fillRect/>
          </a:stretch>
        </p:blipFill>
        <p:spPr>
          <a:xfrm>
            <a:off x="882922" y="313569"/>
            <a:ext cx="6787052" cy="3897337"/>
          </a:xfrm>
          <a:prstGeom prst="rect">
            <a:avLst/>
          </a:prstGeom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055DD91-6BF7-820C-9E69-AEC2D49F014E}"/>
              </a:ext>
            </a:extLst>
          </p:cNvPr>
          <p:cNvSpPr/>
          <p:nvPr/>
        </p:nvSpPr>
        <p:spPr>
          <a:xfrm>
            <a:off x="788244" y="4276092"/>
            <a:ext cx="5993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86" </a:t>
            </a:r>
            <a:r>
              <a:rPr lang="ru-RU" sz="2800" b="1" dirty="0" err="1">
                <a:latin typeface="Montserrat Black" pitchFamily="2" charset="-52"/>
              </a:rPr>
              <a:t>Infocus</a:t>
            </a:r>
            <a:r>
              <a:rPr lang="ru-RU" sz="2800" b="1" dirty="0">
                <a:latin typeface="Montserrat Black" pitchFamily="2" charset="-52"/>
              </a:rPr>
              <a:t> JTOUCH D116</a:t>
            </a:r>
          </a:p>
        </p:txBody>
      </p:sp>
    </p:spTree>
    <p:extLst>
      <p:ext uri="{BB962C8B-B14F-4D97-AF65-F5344CB8AC3E}">
        <p14:creationId xmlns:p14="http://schemas.microsoft.com/office/powerpoint/2010/main" val="105037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762000" y="941070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33400" y="9410700"/>
            <a:ext cx="228600" cy="533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2000" y="872490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33400" y="8724900"/>
            <a:ext cx="228600" cy="533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38200" y="88011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Интегрированная акустическая система – 40 Вт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2000" y="803910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33400" y="8039100"/>
            <a:ext cx="228600" cy="533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62000" y="735330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62000" y="560070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3400" y="5600700"/>
            <a:ext cx="228600" cy="533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28" idx="4"/>
          </p:cNvCxnSpPr>
          <p:nvPr/>
        </p:nvCxnSpPr>
        <p:spPr>
          <a:xfrm>
            <a:off x="9677400" y="1485900"/>
            <a:ext cx="0" cy="6096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677400" y="2095500"/>
            <a:ext cx="48006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478000" y="2095500"/>
            <a:ext cx="0" cy="32004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39400" y="5143500"/>
            <a:ext cx="78486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_4237-PhotoRoom.png"/>
          <p:cNvPicPr>
            <a:picLocks noChangeAspect="1"/>
          </p:cNvPicPr>
          <p:nvPr/>
        </p:nvPicPr>
        <p:blipFill>
          <a:blip r:embed="rId3" cstate="print"/>
          <a:srcRect t="4290" r="32222"/>
          <a:stretch>
            <a:fillRect/>
          </a:stretch>
        </p:blipFill>
        <p:spPr>
          <a:xfrm>
            <a:off x="9296400" y="3891059"/>
            <a:ext cx="8458200" cy="6395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58400" y="6477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Качество</a:t>
            </a:r>
          </a:p>
        </p:txBody>
      </p:sp>
      <p:sp>
        <p:nvSpPr>
          <p:cNvPr id="28" name="Овал 27"/>
          <p:cNvSpPr/>
          <p:nvPr/>
        </p:nvSpPr>
        <p:spPr>
          <a:xfrm>
            <a:off x="9372600" y="876300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448800" y="9525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" y="2667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tserrat Black" pitchFamily="2" charset="-52"/>
              </a:rPr>
              <a:t>Интерактивный дисплей 65" </a:t>
            </a:r>
            <a:r>
              <a:rPr lang="ru-RU" sz="2800" dirty="0" err="1">
                <a:latin typeface="Montserrat Black" pitchFamily="2" charset="-52"/>
              </a:rPr>
              <a:t>Infocus</a:t>
            </a:r>
            <a:r>
              <a:rPr lang="ru-RU" sz="2800" dirty="0">
                <a:latin typeface="Montserrat Black" pitchFamily="2" charset="-52"/>
              </a:rPr>
              <a:t> JTOUCH D112</a:t>
            </a:r>
            <a:endParaRPr lang="ru-RU" sz="2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34600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ExtraLight" pitchFamily="2" charset="-52"/>
              </a:rPr>
              <a:t>На базе </a:t>
            </a:r>
            <a:r>
              <a:rPr lang="ru-RU" sz="2000" dirty="0" err="1">
                <a:latin typeface="Montserrat ExtraLight" pitchFamily="2" charset="-52"/>
              </a:rPr>
              <a:t>ИК-технологии</a:t>
            </a:r>
            <a:r>
              <a:rPr lang="ru-RU" sz="2000" dirty="0">
                <a:latin typeface="Montserrat ExtraLight" pitchFamily="2" charset="-52"/>
              </a:rPr>
              <a:t>,  с высокой производительностью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2000" y="3467100"/>
            <a:ext cx="8001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8200" y="35433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Удобный интерфейс для эффективной совместной работы, лёгкость в установке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3400" y="3467100"/>
            <a:ext cx="228600" cy="8382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62000" y="13335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38200" y="14097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Качественная визуализация </a:t>
            </a:r>
            <a:r>
              <a:rPr lang="ru-RU" sz="2200" dirty="0" err="1">
                <a:latin typeface="Montserrat" pitchFamily="2" charset="-52"/>
              </a:rPr>
              <a:t>контента</a:t>
            </a:r>
            <a:r>
              <a:rPr lang="ru-RU" sz="2200" dirty="0">
                <a:latin typeface="Montserrat" pitchFamily="2" charset="-52"/>
              </a:rPr>
              <a:t>. Яркость 400 кд/м², разрешение 4К и контрастность 5000:1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3400" y="1333500"/>
            <a:ext cx="228600" cy="914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38200" y="5676900"/>
            <a:ext cx="61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Высокая производительность дисплея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2000" y="24003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33400" y="2400300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38200" y="24765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Дистанционное управление и подключение нескольких устройств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2000" y="45339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33400" y="4533900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38200" y="46101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Дисплей: Защита антибликовым закаленным стеклом, толщиной 3мм. Метод </a:t>
            </a:r>
            <a:r>
              <a:rPr lang="en-US" sz="2000" dirty="0">
                <a:latin typeface="Montserrat" pitchFamily="2" charset="-52"/>
              </a:rPr>
              <a:t>Zero Bonding 2nd Gen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62000" y="62865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3400" y="6286500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38200" y="63627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Уменьшенная задержка и высокая пропускная способность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3400" y="7353300"/>
            <a:ext cx="228600" cy="533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38200" y="8115300"/>
            <a:ext cx="64203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Разъем </a:t>
            </a:r>
            <a:r>
              <a:rPr lang="en-US" sz="2200" dirty="0">
                <a:latin typeface="Montserrat" pitchFamily="2" charset="-52"/>
              </a:rPr>
              <a:t>USB-C</a:t>
            </a:r>
            <a:r>
              <a:rPr lang="ru-RU" sz="2200" dirty="0">
                <a:latin typeface="Montserrat" pitchFamily="2" charset="-52"/>
              </a:rPr>
              <a:t> для решения многих задач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38200" y="7429500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Доступность приложений, гибкий подход к ОС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38200" y="9486900"/>
            <a:ext cx="6248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Повышенная </a:t>
            </a:r>
            <a:r>
              <a:rPr lang="ru-RU" sz="2200" dirty="0" err="1">
                <a:latin typeface="Montserrat" pitchFamily="2" charset="-52"/>
              </a:rPr>
              <a:t>влагоустойчивость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48800" y="255270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Montserrat" pitchFamily="2" charset="-52"/>
              </a:rPr>
              <a:t>Обн</a:t>
            </a:r>
            <a:r>
              <a:rPr lang="en-US" sz="2000" dirty="0">
                <a:latin typeface="Montserrat" pitchFamily="2" charset="-52"/>
              </a:rPr>
              <a:t>o</a:t>
            </a:r>
            <a:r>
              <a:rPr lang="ru-RU" sz="2000" dirty="0" err="1">
                <a:latin typeface="Montserrat" pitchFamily="2" charset="-52"/>
              </a:rPr>
              <a:t>вл</a:t>
            </a:r>
            <a:r>
              <a:rPr lang="en-US" sz="2000" dirty="0">
                <a:latin typeface="Montserrat" pitchFamily="2" charset="-52"/>
              </a:rPr>
              <a:t>e</a:t>
            </a:r>
            <a:r>
              <a:rPr lang="ru-RU" sz="2000" dirty="0" err="1">
                <a:latin typeface="Montserrat" pitchFamily="2" charset="-52"/>
              </a:rPr>
              <a:t>нный</a:t>
            </a:r>
            <a:r>
              <a:rPr lang="ru-RU" sz="2000" dirty="0">
                <a:latin typeface="Montserrat" pitchFamily="2" charset="-52"/>
              </a:rPr>
              <a:t> чип</a:t>
            </a:r>
            <a:r>
              <a:rPr lang="en-US" sz="2000" dirty="0" err="1">
                <a:latin typeface="Montserrat" pitchFamily="2" charset="-52"/>
              </a:rPr>
              <a:t>ce</a:t>
            </a:r>
            <a:r>
              <a:rPr lang="ru-RU" sz="2000" dirty="0">
                <a:latin typeface="Montserrat" pitchFamily="2" charset="-52"/>
              </a:rPr>
              <a:t>т </a:t>
            </a:r>
            <a:r>
              <a:rPr lang="en-US" sz="2000" dirty="0" err="1">
                <a:latin typeface="Montserrat" pitchFamily="2" charset="-52"/>
              </a:rPr>
              <a:t>MediaTek</a:t>
            </a:r>
            <a:r>
              <a:rPr lang="en-US" sz="2000" dirty="0">
                <a:latin typeface="Montserrat" pitchFamily="2" charset="-52"/>
              </a:rPr>
              <a:t> 9950 c OC Android 9.0 </a:t>
            </a:r>
            <a:r>
              <a:rPr lang="ru-RU" sz="2000" dirty="0" err="1">
                <a:latin typeface="Montserrat" pitchFamily="2" charset="-52"/>
              </a:rPr>
              <a:t>н</a:t>
            </a:r>
            <a:r>
              <a:rPr lang="en-US" sz="2000" dirty="0">
                <a:latin typeface="Montserrat" pitchFamily="2" charset="-52"/>
              </a:rPr>
              <a:t>a </a:t>
            </a:r>
            <a:r>
              <a:rPr lang="ru-RU" sz="2000" dirty="0">
                <a:latin typeface="Montserrat" pitchFamily="2" charset="-52"/>
              </a:rPr>
              <a:t>б</a:t>
            </a:r>
            <a:r>
              <a:rPr lang="en-US" sz="2000" dirty="0">
                <a:latin typeface="Montserrat" pitchFamily="2" charset="-52"/>
              </a:rPr>
              <a:t>a</a:t>
            </a:r>
            <a:r>
              <a:rPr lang="ru-RU" sz="2000" dirty="0" err="1">
                <a:latin typeface="Montserrat" pitchFamily="2" charset="-52"/>
              </a:rPr>
              <a:t>з</a:t>
            </a:r>
            <a:r>
              <a:rPr lang="en-US" sz="2000" dirty="0">
                <a:latin typeface="Montserrat" pitchFamily="2" charset="-52"/>
              </a:rPr>
              <a:t>e </a:t>
            </a:r>
            <a:r>
              <a:rPr lang="ru-RU" sz="2000" dirty="0" err="1">
                <a:latin typeface="Montserrat" pitchFamily="2" charset="-52"/>
              </a:rPr>
              <a:t>п</a:t>
            </a:r>
            <a:r>
              <a:rPr lang="en-US" sz="2000" dirty="0" err="1">
                <a:latin typeface="Montserrat" pitchFamily="2" charset="-52"/>
              </a:rPr>
              <a:t>po</a:t>
            </a:r>
            <a:r>
              <a:rPr lang="ru-RU" sz="2000" dirty="0" err="1">
                <a:latin typeface="Montserrat" pitchFamily="2" charset="-52"/>
              </a:rPr>
              <a:t>ц</a:t>
            </a:r>
            <a:r>
              <a:rPr lang="en-US" sz="2000" dirty="0" err="1">
                <a:latin typeface="Montserrat" pitchFamily="2" charset="-52"/>
              </a:rPr>
              <a:t>eccopa</a:t>
            </a:r>
            <a:r>
              <a:rPr lang="en-US" sz="2000" dirty="0">
                <a:latin typeface="Montserrat" pitchFamily="2" charset="-52"/>
              </a:rPr>
              <a:t> ARM® Cortex™ A73 Quad Core 1.8 </a:t>
            </a:r>
            <a:r>
              <a:rPr lang="ru-RU" sz="2000" dirty="0">
                <a:latin typeface="Montserrat" pitchFamily="2" charset="-52"/>
              </a:rPr>
              <a:t>ГГц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706600" y="28575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Montserrat" pitchFamily="2" charset="-52"/>
              </a:rPr>
              <a:t>ув</a:t>
            </a:r>
            <a:r>
              <a:rPr lang="en-US" sz="2000" dirty="0">
                <a:latin typeface="Montserrat" pitchFamily="2" charset="-52"/>
              </a:rPr>
              <a:t>e</a:t>
            </a:r>
            <a:r>
              <a:rPr lang="ru-RU" sz="2000" dirty="0" err="1">
                <a:latin typeface="Montserrat" pitchFamily="2" charset="-52"/>
              </a:rPr>
              <a:t>личив</a:t>
            </a:r>
            <a:r>
              <a:rPr lang="en-US" sz="2000" dirty="0" err="1">
                <a:latin typeface="Montserrat" pitchFamily="2" charset="-52"/>
              </a:rPr>
              <a:t>ae</a:t>
            </a:r>
            <a:r>
              <a:rPr lang="ru-RU" sz="2000" dirty="0" err="1">
                <a:latin typeface="Montserrat" pitchFamily="2" charset="-52"/>
              </a:rPr>
              <a:t>тся</a:t>
            </a:r>
            <a:r>
              <a:rPr lang="ru-RU" sz="2000" dirty="0">
                <a:latin typeface="Montserrat" pitchFamily="2" charset="-52"/>
              </a:rPr>
              <a:t> производительность дисплея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448800" y="2400300"/>
            <a:ext cx="4800600" cy="160020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5316200" y="21717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68%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706600" y="24765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52844"/>
                </a:solidFill>
                <a:latin typeface="Montserrat Black" pitchFamily="2" charset="-52"/>
              </a:rPr>
              <a:t>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6A74396-5344-8729-15E6-BDC989889AC8}"/>
              </a:ext>
            </a:extLst>
          </p:cNvPr>
          <p:cNvCxnSpPr>
            <a:cxnSpLocks/>
          </p:cNvCxnSpPr>
          <p:nvPr/>
        </p:nvCxnSpPr>
        <p:spPr>
          <a:xfrm>
            <a:off x="7696200" y="7429500"/>
            <a:ext cx="32766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A7DA38-5F0E-B969-F45B-B0CF847B9CD3}"/>
              </a:ext>
            </a:extLst>
          </p:cNvPr>
          <p:cNvSpPr/>
          <p:nvPr/>
        </p:nvSpPr>
        <p:spPr>
          <a:xfrm>
            <a:off x="-14748" y="0"/>
            <a:ext cx="1101779" cy="1028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5C31A44-8E81-F212-7B98-46F662B2FBEA}"/>
              </a:ext>
            </a:extLst>
          </p:cNvPr>
          <p:cNvCxnSpPr>
            <a:cxnSpLocks/>
          </p:cNvCxnSpPr>
          <p:nvPr/>
        </p:nvCxnSpPr>
        <p:spPr>
          <a:xfrm>
            <a:off x="10972800" y="7429500"/>
            <a:ext cx="0" cy="19050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07D6F12B-54C6-1C1B-7D29-7FF92D59E8E8}"/>
              </a:ext>
            </a:extLst>
          </p:cNvPr>
          <p:cNvSpPr/>
          <p:nvPr/>
        </p:nvSpPr>
        <p:spPr>
          <a:xfrm>
            <a:off x="10668000" y="9175060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629F00E-0154-D749-3299-4D9A6FEE4B2E}"/>
              </a:ext>
            </a:extLst>
          </p:cNvPr>
          <p:cNvSpPr/>
          <p:nvPr/>
        </p:nvSpPr>
        <p:spPr>
          <a:xfrm>
            <a:off x="10744200" y="925126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A985"/>
              </a:solidFill>
            </a:endParaRPr>
          </a:p>
        </p:txBody>
      </p:sp>
      <p:pic>
        <p:nvPicPr>
          <p:cNvPr id="12" name="Рисунок 11" descr="1_4236 (1).jpg">
            <a:extLst>
              <a:ext uri="{FF2B5EF4-FFF2-40B4-BE49-F238E27FC236}">
                <a16:creationId xmlns:a16="http://schemas.microsoft.com/office/drawing/2014/main" id="{DEBF6422-2B35-4AF7-F3DE-60E939BC17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000" t="24444" r="11000" b="23333"/>
          <a:stretch>
            <a:fillRect/>
          </a:stretch>
        </p:blipFill>
        <p:spPr>
          <a:xfrm>
            <a:off x="647933" y="4646447"/>
            <a:ext cx="8409556" cy="493252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0D856C-AAFC-C0DC-2DC6-0404B96C39E0}"/>
              </a:ext>
            </a:extLst>
          </p:cNvPr>
          <p:cNvSpPr/>
          <p:nvPr/>
        </p:nvSpPr>
        <p:spPr>
          <a:xfrm>
            <a:off x="1489587" y="3590667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75" </a:t>
            </a:r>
            <a:r>
              <a:rPr lang="ru-RU" sz="2800" b="1" dirty="0" err="1">
                <a:latin typeface="Montserrat Black" pitchFamily="2" charset="-52"/>
              </a:rPr>
              <a:t>Infocus</a:t>
            </a:r>
            <a:r>
              <a:rPr lang="ru-RU" sz="2800" b="1" dirty="0">
                <a:latin typeface="Montserrat Black" pitchFamily="2" charset="-52"/>
              </a:rPr>
              <a:t> JTOUCH D115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F6CA7-F81D-D8DD-E5B8-90F0AC6B511E}"/>
              </a:ext>
            </a:extLst>
          </p:cNvPr>
          <p:cNvSpPr txBox="1"/>
          <p:nvPr/>
        </p:nvSpPr>
        <p:spPr>
          <a:xfrm>
            <a:off x="11418938" y="7136214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Передовые технологии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5BB5A5-9778-E917-C525-75955465D301}"/>
              </a:ext>
            </a:extLst>
          </p:cNvPr>
          <p:cNvSpPr/>
          <p:nvPr/>
        </p:nvSpPr>
        <p:spPr>
          <a:xfrm>
            <a:off x="9628237" y="500690"/>
            <a:ext cx="8256639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2FF405D-EAFE-B4F5-4F21-72A7921869F3}"/>
              </a:ext>
            </a:extLst>
          </p:cNvPr>
          <p:cNvSpPr/>
          <p:nvPr/>
        </p:nvSpPr>
        <p:spPr>
          <a:xfrm>
            <a:off x="9704438" y="606090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Полностью оправдывает вложенные инвестиции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EDB926-1E25-22FC-C0E8-B54C42456B38}"/>
              </a:ext>
            </a:extLst>
          </p:cNvPr>
          <p:cNvSpPr/>
          <p:nvPr/>
        </p:nvSpPr>
        <p:spPr>
          <a:xfrm>
            <a:off x="9399638" y="500690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4597125-662C-5BFA-86A7-01AABB4BDC3B}"/>
              </a:ext>
            </a:extLst>
          </p:cNvPr>
          <p:cNvSpPr/>
          <p:nvPr/>
        </p:nvSpPr>
        <p:spPr>
          <a:xfrm>
            <a:off x="9628238" y="1256062"/>
            <a:ext cx="82566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B457152-0677-8132-1846-26E63046D408}"/>
              </a:ext>
            </a:extLst>
          </p:cNvPr>
          <p:cNvSpPr/>
          <p:nvPr/>
        </p:nvSpPr>
        <p:spPr>
          <a:xfrm>
            <a:off x="9399638" y="1301608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7B420A-5DF3-6AF7-E906-43240EA952B9}"/>
              </a:ext>
            </a:extLst>
          </p:cNvPr>
          <p:cNvSpPr/>
          <p:nvPr/>
        </p:nvSpPr>
        <p:spPr>
          <a:xfrm>
            <a:off x="9704438" y="1377808"/>
            <a:ext cx="8866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Простота настройки и использования, не требует дополнительной поддержки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0BD0157-0575-A66F-29A6-F65FFBE32B5F}"/>
              </a:ext>
            </a:extLst>
          </p:cNvPr>
          <p:cNvSpPr/>
          <p:nvPr/>
        </p:nvSpPr>
        <p:spPr>
          <a:xfrm>
            <a:off x="9593824" y="2379796"/>
            <a:ext cx="8263447" cy="640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84B7197-1AB0-66BD-191D-5444CADC081D}"/>
              </a:ext>
            </a:extLst>
          </p:cNvPr>
          <p:cNvSpPr/>
          <p:nvPr/>
        </p:nvSpPr>
        <p:spPr>
          <a:xfrm>
            <a:off x="9399638" y="2381306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F3A5C14-E569-E5AA-8421-5054233EC322}"/>
              </a:ext>
            </a:extLst>
          </p:cNvPr>
          <p:cNvSpPr/>
          <p:nvPr/>
        </p:nvSpPr>
        <p:spPr>
          <a:xfrm>
            <a:off x="9620865" y="3211368"/>
            <a:ext cx="8270259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735E7EF-7B4A-B4F3-9388-9001648869F6}"/>
              </a:ext>
            </a:extLst>
          </p:cNvPr>
          <p:cNvSpPr/>
          <p:nvPr/>
        </p:nvSpPr>
        <p:spPr>
          <a:xfrm>
            <a:off x="9392265" y="3256914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4C2538-CB7D-490A-9847-B5F78483EB25}"/>
              </a:ext>
            </a:extLst>
          </p:cNvPr>
          <p:cNvSpPr/>
          <p:nvPr/>
        </p:nvSpPr>
        <p:spPr>
          <a:xfrm>
            <a:off x="9697064" y="3333114"/>
            <a:ext cx="8090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Закалённое антибликовое стекло толщиной 3 мм с применением метода воздушного склеивания 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48F2944-8E56-A6D4-6665-B887477EE30C}"/>
              </a:ext>
            </a:extLst>
          </p:cNvPr>
          <p:cNvSpPr/>
          <p:nvPr/>
        </p:nvSpPr>
        <p:spPr>
          <a:xfrm>
            <a:off x="9628238" y="4309283"/>
            <a:ext cx="8252314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043C68B-F2CF-918D-8386-DA44EF42B7F5}"/>
              </a:ext>
            </a:extLst>
          </p:cNvPr>
          <p:cNvSpPr/>
          <p:nvPr/>
        </p:nvSpPr>
        <p:spPr>
          <a:xfrm>
            <a:off x="9704438" y="4460229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Изящные узкие двухцветные рамки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8FF68FF-C508-AD32-3CD5-ABB4828E8C8D}"/>
              </a:ext>
            </a:extLst>
          </p:cNvPr>
          <p:cNvSpPr/>
          <p:nvPr/>
        </p:nvSpPr>
        <p:spPr>
          <a:xfrm>
            <a:off x="9399638" y="4354829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329C05B-B7F0-7428-20DC-1B598A8D5BEA}"/>
              </a:ext>
            </a:extLst>
          </p:cNvPr>
          <p:cNvSpPr/>
          <p:nvPr/>
        </p:nvSpPr>
        <p:spPr>
          <a:xfrm>
            <a:off x="9628238" y="5157695"/>
            <a:ext cx="826344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3B84823-96F9-6795-6CA5-4F097DCFD39A}"/>
              </a:ext>
            </a:extLst>
          </p:cNvPr>
          <p:cNvSpPr/>
          <p:nvPr/>
        </p:nvSpPr>
        <p:spPr>
          <a:xfrm>
            <a:off x="9399638" y="5203241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1DBAA22-CA1C-E618-A6E6-A1E807BF8962}"/>
              </a:ext>
            </a:extLst>
          </p:cNvPr>
          <p:cNvSpPr/>
          <p:nvPr/>
        </p:nvSpPr>
        <p:spPr>
          <a:xfrm>
            <a:off x="9704438" y="5279441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Высокая производительность, обновлённый чипсет увеличивает производительность дисплея 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4F94B18-503C-85F8-F2FB-66E11221E21C}"/>
              </a:ext>
            </a:extLst>
          </p:cNvPr>
          <p:cNvSpPr/>
          <p:nvPr/>
        </p:nvSpPr>
        <p:spPr>
          <a:xfrm>
            <a:off x="9639067" y="6275416"/>
            <a:ext cx="8252314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E6281B5-E252-C0F4-72EF-27A592DA2435}"/>
              </a:ext>
            </a:extLst>
          </p:cNvPr>
          <p:cNvSpPr/>
          <p:nvPr/>
        </p:nvSpPr>
        <p:spPr>
          <a:xfrm>
            <a:off x="9715267" y="6426362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Скрытый беспроводной модуль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17D80BB-51BC-4583-5948-BFF56552EE67}"/>
              </a:ext>
            </a:extLst>
          </p:cNvPr>
          <p:cNvSpPr/>
          <p:nvPr/>
        </p:nvSpPr>
        <p:spPr>
          <a:xfrm>
            <a:off x="9410467" y="6320962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44574F3-2570-8865-8D0B-0FF8C9E303AD}"/>
              </a:ext>
            </a:extLst>
          </p:cNvPr>
          <p:cNvSpPr/>
          <p:nvPr/>
        </p:nvSpPr>
        <p:spPr>
          <a:xfrm>
            <a:off x="11506200" y="8705874"/>
            <a:ext cx="6274868" cy="1002586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6AFB8FC-02A8-0D28-9E93-C88DC19ED476}"/>
              </a:ext>
            </a:extLst>
          </p:cNvPr>
          <p:cNvSpPr/>
          <p:nvPr/>
        </p:nvSpPr>
        <p:spPr>
          <a:xfrm>
            <a:off x="9704438" y="2461741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Магнитные держатели для стилусов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FEB871F-ABBA-9C5A-7DA3-6BD661F375EB}"/>
              </a:ext>
            </a:extLst>
          </p:cNvPr>
          <p:cNvSpPr/>
          <p:nvPr/>
        </p:nvSpPr>
        <p:spPr>
          <a:xfrm>
            <a:off x="11677035" y="8822446"/>
            <a:ext cx="5829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Кристально чистые аудиовизуальные и интерактивные возможности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3B84179-CB9C-503A-CC58-87F21F869198}"/>
              </a:ext>
            </a:extLst>
          </p:cNvPr>
          <p:cNvSpPr/>
          <p:nvPr/>
        </p:nvSpPr>
        <p:spPr>
          <a:xfrm>
            <a:off x="1677554" y="1379198"/>
            <a:ext cx="7183770" cy="910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90483B2-3F09-88AE-1942-1A2BB89FF8B1}"/>
              </a:ext>
            </a:extLst>
          </p:cNvPr>
          <p:cNvSpPr/>
          <p:nvPr/>
        </p:nvSpPr>
        <p:spPr>
          <a:xfrm>
            <a:off x="1563254" y="1380708"/>
            <a:ext cx="228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C295851B-198D-76AB-28D4-D7EE82E70741}"/>
              </a:ext>
            </a:extLst>
          </p:cNvPr>
          <p:cNvSpPr/>
          <p:nvPr/>
        </p:nvSpPr>
        <p:spPr>
          <a:xfrm>
            <a:off x="1904964" y="1471460"/>
            <a:ext cx="6835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Высокая производительность при ежедневном использовании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835659F-9FB0-D251-F7B3-6F3464E074CE}"/>
              </a:ext>
            </a:extLst>
          </p:cNvPr>
          <p:cNvSpPr/>
          <p:nvPr/>
        </p:nvSpPr>
        <p:spPr>
          <a:xfrm>
            <a:off x="1687422" y="2476419"/>
            <a:ext cx="7183770" cy="724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A57EEA83-16CC-AED3-BE0B-08BA5C3027C1}"/>
              </a:ext>
            </a:extLst>
          </p:cNvPr>
          <p:cNvSpPr/>
          <p:nvPr/>
        </p:nvSpPr>
        <p:spPr>
          <a:xfrm>
            <a:off x="1573122" y="2478699"/>
            <a:ext cx="228600" cy="727307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F4503C7-CB31-0CA8-57DD-71339C99A643}"/>
              </a:ext>
            </a:extLst>
          </p:cNvPr>
          <p:cNvSpPr/>
          <p:nvPr/>
        </p:nvSpPr>
        <p:spPr>
          <a:xfrm>
            <a:off x="1911146" y="2622985"/>
            <a:ext cx="6835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Совместная работа в школе и офисе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8F52342-41D6-8811-BC9D-429BB52FC52B}"/>
              </a:ext>
            </a:extLst>
          </p:cNvPr>
          <p:cNvSpPr/>
          <p:nvPr/>
        </p:nvSpPr>
        <p:spPr>
          <a:xfrm>
            <a:off x="1687422" y="506730"/>
            <a:ext cx="7183770" cy="724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E79394F-630D-A566-B0DF-6C176AB08A4E}"/>
              </a:ext>
            </a:extLst>
          </p:cNvPr>
          <p:cNvSpPr/>
          <p:nvPr/>
        </p:nvSpPr>
        <p:spPr>
          <a:xfrm>
            <a:off x="1573122" y="509010"/>
            <a:ext cx="228600" cy="727307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A5DA0AB-6DF6-A3FA-F286-607E8F54A2E4}"/>
              </a:ext>
            </a:extLst>
          </p:cNvPr>
          <p:cNvSpPr/>
          <p:nvPr/>
        </p:nvSpPr>
        <p:spPr>
          <a:xfrm>
            <a:off x="1914832" y="682165"/>
            <a:ext cx="6835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10 ВТ мощность стереодинамиков</a:t>
            </a:r>
            <a:endParaRPr lang="en-US" sz="22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4335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118EFF-EE6C-FC5A-AC25-1D8FE09E54E7}"/>
              </a:ext>
            </a:extLst>
          </p:cNvPr>
          <p:cNvSpPr txBox="1"/>
          <p:nvPr/>
        </p:nvSpPr>
        <p:spPr>
          <a:xfrm>
            <a:off x="10744200" y="456379"/>
            <a:ext cx="779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Выгодная цена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-25810" y="0"/>
            <a:ext cx="7188610" cy="3848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5773993" y="1333500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75576" y="4518359"/>
            <a:ext cx="6193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ExtraBold" pitchFamily="2" charset="-52"/>
              </a:rPr>
              <a:t>Интерактивный дисплей 65" </a:t>
            </a:r>
            <a:r>
              <a:rPr lang="ru-RU" sz="2800" b="1" dirty="0" err="1">
                <a:latin typeface="Montserrat ExtraBold" pitchFamily="2" charset="-52"/>
              </a:rPr>
              <a:t>Infocus</a:t>
            </a:r>
            <a:r>
              <a:rPr lang="ru-RU" sz="2800" b="1" dirty="0">
                <a:latin typeface="Montserrat ExtraBold" pitchFamily="2" charset="-52"/>
              </a:rPr>
              <a:t> JTOUCH D114</a:t>
            </a:r>
          </a:p>
        </p:txBody>
      </p:sp>
      <p:pic>
        <p:nvPicPr>
          <p:cNvPr id="114" name="Рисунок 113" descr="1_4235 (1).jpg"/>
          <p:cNvPicPr>
            <a:picLocks noChangeAspect="1"/>
          </p:cNvPicPr>
          <p:nvPr/>
        </p:nvPicPr>
        <p:blipFill>
          <a:blip r:embed="rId3" cstate="print"/>
          <a:srcRect l="11000" t="25556" r="11000" b="22222"/>
          <a:stretch>
            <a:fillRect/>
          </a:stretch>
        </p:blipFill>
        <p:spPr>
          <a:xfrm>
            <a:off x="855406" y="371690"/>
            <a:ext cx="7188607" cy="4022197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/>
          <p:nvPr/>
        </p:nvCxnSpPr>
        <p:spPr>
          <a:xfrm flipV="1">
            <a:off x="16970477" y="745932"/>
            <a:ext cx="0" cy="587568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16665677" y="439409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16741877" y="515609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6E7BB-8989-95F9-2922-A5B47739327F}"/>
              </a:ext>
            </a:extLst>
          </p:cNvPr>
          <p:cNvSpPr/>
          <p:nvPr/>
        </p:nvSpPr>
        <p:spPr>
          <a:xfrm>
            <a:off x="8563897" y="1630662"/>
            <a:ext cx="8436077" cy="1288232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22B99-8422-3562-D319-9CEA1F920FCA}"/>
              </a:ext>
            </a:extLst>
          </p:cNvPr>
          <p:cNvSpPr txBox="1"/>
          <p:nvPr/>
        </p:nvSpPr>
        <p:spPr>
          <a:xfrm>
            <a:off x="9331462" y="1720780"/>
            <a:ext cx="6900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Montserrat" pitchFamily="2" charset="-52"/>
              </a:rPr>
              <a:t>Интерактивные дисплеи </a:t>
            </a:r>
            <a:r>
              <a:rPr lang="ru-RU" sz="2200" dirty="0" err="1">
                <a:latin typeface="Montserrat" pitchFamily="2" charset="-52"/>
              </a:rPr>
              <a:t>InFocusJTouch</a:t>
            </a:r>
            <a:r>
              <a:rPr lang="ru-RU" sz="2200" dirty="0">
                <a:latin typeface="Montserrat" pitchFamily="2" charset="-52"/>
              </a:rPr>
              <a:t> 10-й серии предназначены  для совместной работы в школе</a:t>
            </a:r>
            <a:r>
              <a:rPr lang="en-US" sz="2200" dirty="0">
                <a:latin typeface="Montserrat" pitchFamily="2" charset="-52"/>
              </a:rPr>
              <a:t> </a:t>
            </a:r>
            <a:r>
              <a:rPr lang="ru-RU" sz="2200" dirty="0">
                <a:latin typeface="Montserrat" pitchFamily="2" charset="-52"/>
              </a:rPr>
              <a:t>или офисе.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4AB5E8-0BB8-721E-B8DA-A011BE84130D}"/>
              </a:ext>
            </a:extLst>
          </p:cNvPr>
          <p:cNvSpPr/>
          <p:nvPr/>
        </p:nvSpPr>
        <p:spPr>
          <a:xfrm>
            <a:off x="8765065" y="3136892"/>
            <a:ext cx="8234910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2C07B8-E5DD-E98F-6FBD-BB33FE6A89E3}"/>
              </a:ext>
            </a:extLst>
          </p:cNvPr>
          <p:cNvSpPr/>
          <p:nvPr/>
        </p:nvSpPr>
        <p:spPr>
          <a:xfrm>
            <a:off x="8920119" y="3269828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Простая настройка использования, не требует дополнительно поддержки при эксплуатации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F071A6-5156-F744-0476-69B1391EA9A3}"/>
              </a:ext>
            </a:extLst>
          </p:cNvPr>
          <p:cNvSpPr/>
          <p:nvPr/>
        </p:nvSpPr>
        <p:spPr>
          <a:xfrm>
            <a:off x="8536465" y="3136893"/>
            <a:ext cx="228600" cy="101600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703F42-7880-8ED6-CBB2-A0A2971EF1BF}"/>
              </a:ext>
            </a:extLst>
          </p:cNvPr>
          <p:cNvSpPr/>
          <p:nvPr/>
        </p:nvSpPr>
        <p:spPr>
          <a:xfrm>
            <a:off x="8765064" y="4319851"/>
            <a:ext cx="8234910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35B784-EB2D-C779-695C-A0B4C35EDD35}"/>
              </a:ext>
            </a:extLst>
          </p:cNvPr>
          <p:cNvSpPr/>
          <p:nvPr/>
        </p:nvSpPr>
        <p:spPr>
          <a:xfrm>
            <a:off x="8920119" y="4441946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Дисплей изготовлен с использование закаленного антибликового стекла толщиной 3мм 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9EFCAAB-4E1C-E67C-EF51-2C62A989E5EA}"/>
              </a:ext>
            </a:extLst>
          </p:cNvPr>
          <p:cNvSpPr/>
          <p:nvPr/>
        </p:nvSpPr>
        <p:spPr>
          <a:xfrm>
            <a:off x="8536464" y="4319852"/>
            <a:ext cx="228600" cy="10160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670F49-3D7B-83B4-E276-BCF96C0B3FF9}"/>
              </a:ext>
            </a:extLst>
          </p:cNvPr>
          <p:cNvSpPr/>
          <p:nvPr/>
        </p:nvSpPr>
        <p:spPr>
          <a:xfrm>
            <a:off x="1049452" y="5582815"/>
            <a:ext cx="7299562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D91025E-E6B6-A2F4-9C93-E825C108C106}"/>
              </a:ext>
            </a:extLst>
          </p:cNvPr>
          <p:cNvSpPr/>
          <p:nvPr/>
        </p:nvSpPr>
        <p:spPr>
          <a:xfrm>
            <a:off x="1190150" y="5693164"/>
            <a:ext cx="64083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Магнитные держатели для стилусов Стереодинамики мощностью 10 ВТ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D20F2F-528C-FECA-5A37-D282D139EFAA}"/>
              </a:ext>
            </a:extLst>
          </p:cNvPr>
          <p:cNvSpPr/>
          <p:nvPr/>
        </p:nvSpPr>
        <p:spPr>
          <a:xfrm>
            <a:off x="820852" y="5582816"/>
            <a:ext cx="228600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9A4D958-ED95-1506-C369-52828D7A31B9}"/>
              </a:ext>
            </a:extLst>
          </p:cNvPr>
          <p:cNvSpPr/>
          <p:nvPr/>
        </p:nvSpPr>
        <p:spPr>
          <a:xfrm>
            <a:off x="8765063" y="5573307"/>
            <a:ext cx="8234909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E74BE0-C128-1BA9-D8C6-0B7D7D7C94FB}"/>
              </a:ext>
            </a:extLst>
          </p:cNvPr>
          <p:cNvSpPr/>
          <p:nvPr/>
        </p:nvSpPr>
        <p:spPr>
          <a:xfrm>
            <a:off x="8563897" y="5573310"/>
            <a:ext cx="215524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EE15BA9-7525-572A-CABA-311EB5194316}"/>
              </a:ext>
            </a:extLst>
          </p:cNvPr>
          <p:cNvSpPr/>
          <p:nvPr/>
        </p:nvSpPr>
        <p:spPr>
          <a:xfrm>
            <a:off x="8920120" y="5707286"/>
            <a:ext cx="8050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Изящные узкие двухцветные рамки, скрытый беспроводной модуль; мощная производительность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C7E946-E0C0-EA2B-6C57-D10E1A0A3E09}"/>
              </a:ext>
            </a:extLst>
          </p:cNvPr>
          <p:cNvSpPr/>
          <p:nvPr/>
        </p:nvSpPr>
        <p:spPr>
          <a:xfrm>
            <a:off x="2047380" y="7065270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A985"/>
                </a:solidFill>
                <a:latin typeface="Montserrat" pitchFamily="2" charset="-52"/>
              </a:rPr>
              <a:t>5000:1</a:t>
            </a:r>
            <a:endParaRPr lang="en-US" sz="3600" b="1" dirty="0">
              <a:solidFill>
                <a:srgbClr val="00A985"/>
              </a:solidFill>
              <a:latin typeface="Montserrat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559CB3-68A7-84F3-98A6-8EE88A48D273}"/>
              </a:ext>
            </a:extLst>
          </p:cNvPr>
          <p:cNvSpPr txBox="1"/>
          <p:nvPr/>
        </p:nvSpPr>
        <p:spPr>
          <a:xfrm>
            <a:off x="4125963" y="7737474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разрешение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1662167-B3D6-CE64-026F-15061F687425}"/>
              </a:ext>
            </a:extLst>
          </p:cNvPr>
          <p:cNvSpPr/>
          <p:nvPr/>
        </p:nvSpPr>
        <p:spPr>
          <a:xfrm>
            <a:off x="5194607" y="7088179"/>
            <a:ext cx="32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A985"/>
                </a:solidFill>
                <a:latin typeface="Montserrat" pitchFamily="2" charset="-52"/>
              </a:rPr>
              <a:t>4К </a:t>
            </a:r>
            <a:r>
              <a:rPr lang="en-US" sz="3600" b="1" dirty="0">
                <a:solidFill>
                  <a:srgbClr val="00A985"/>
                </a:solidFill>
                <a:latin typeface="Montserrat" pitchFamily="2" charset="-52"/>
              </a:rPr>
              <a:t>ULTRA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E6ECF0-BA44-F6DB-9F33-3EB7760DF8C9}"/>
              </a:ext>
            </a:extLst>
          </p:cNvPr>
          <p:cNvSpPr txBox="1"/>
          <p:nvPr/>
        </p:nvSpPr>
        <p:spPr>
          <a:xfrm>
            <a:off x="1602279" y="7731830"/>
            <a:ext cx="350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контрастность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F432236-4F35-1AD4-A4C7-4F5D7D7CDB4B}"/>
              </a:ext>
            </a:extLst>
          </p:cNvPr>
          <p:cNvSpPr/>
          <p:nvPr/>
        </p:nvSpPr>
        <p:spPr>
          <a:xfrm>
            <a:off x="8616888" y="7033268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A985"/>
                </a:solidFill>
                <a:latin typeface="Montserrat" pitchFamily="2" charset="-52"/>
              </a:rPr>
              <a:t>400 </a:t>
            </a:r>
            <a:endParaRPr lang="en-US" sz="4000" b="1" dirty="0">
              <a:solidFill>
                <a:srgbClr val="00A985"/>
              </a:solidFill>
              <a:latin typeface="Montserrat" pitchFamily="2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B36BF2D-4046-C70A-D80A-0108144FC7C0}"/>
              </a:ext>
            </a:extLst>
          </p:cNvPr>
          <p:cNvSpPr/>
          <p:nvPr/>
        </p:nvSpPr>
        <p:spPr>
          <a:xfrm>
            <a:off x="1042219" y="8656294"/>
            <a:ext cx="7299562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6AA4BB7-2082-83DA-5161-42B2B9BA986B}"/>
              </a:ext>
            </a:extLst>
          </p:cNvPr>
          <p:cNvSpPr/>
          <p:nvPr/>
        </p:nvSpPr>
        <p:spPr>
          <a:xfrm>
            <a:off x="1175684" y="8843034"/>
            <a:ext cx="7166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Мощная производительность даже при ежедневном использовании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1425AB2-7FB9-7878-9BF8-806D47A654F3}"/>
              </a:ext>
            </a:extLst>
          </p:cNvPr>
          <p:cNvSpPr/>
          <p:nvPr/>
        </p:nvSpPr>
        <p:spPr>
          <a:xfrm>
            <a:off x="813619" y="8656295"/>
            <a:ext cx="228600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A646B00-E3FB-D96E-694E-0A74C46A8F01}"/>
              </a:ext>
            </a:extLst>
          </p:cNvPr>
          <p:cNvSpPr/>
          <p:nvPr/>
        </p:nvSpPr>
        <p:spPr>
          <a:xfrm>
            <a:off x="8779421" y="8676822"/>
            <a:ext cx="8234909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6FF8A5E-2CEA-94F4-2B40-91BDB9962092}"/>
              </a:ext>
            </a:extLst>
          </p:cNvPr>
          <p:cNvSpPr/>
          <p:nvPr/>
        </p:nvSpPr>
        <p:spPr>
          <a:xfrm>
            <a:off x="8578255" y="8676825"/>
            <a:ext cx="215524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93F0EA5-D8F5-D4B8-F831-77C30AC562E2}"/>
              </a:ext>
            </a:extLst>
          </p:cNvPr>
          <p:cNvSpPr/>
          <p:nvPr/>
        </p:nvSpPr>
        <p:spPr>
          <a:xfrm>
            <a:off x="8934478" y="8810801"/>
            <a:ext cx="7693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Превосходные кристально чистые аудиовизуальные и интерактивные возможности 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BF08E0-EB26-4EE5-8267-549652AFB8F5}"/>
              </a:ext>
            </a:extLst>
          </p:cNvPr>
          <p:cNvSpPr txBox="1"/>
          <p:nvPr/>
        </p:nvSpPr>
        <p:spPr>
          <a:xfrm>
            <a:off x="7188683" y="7734510"/>
            <a:ext cx="635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кд</a:t>
            </a:r>
            <a:r>
              <a:rPr lang="en-US" sz="2800" dirty="0">
                <a:solidFill>
                  <a:srgbClr val="252844"/>
                </a:solidFill>
                <a:latin typeface="Montserrat" pitchFamily="2" charset="-52"/>
              </a:rPr>
              <a:t>/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м</a:t>
            </a:r>
            <a:r>
              <a:rPr lang="ru-RU" sz="2800" baseline="30000" dirty="0">
                <a:solidFill>
                  <a:srgbClr val="252844"/>
                </a:solidFill>
                <a:latin typeface="Montserrat" pitchFamily="2" charset="-52"/>
              </a:rPr>
              <a:t>2 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яркость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C62E1-5FE4-28A8-F55F-8BF4855E92ED}"/>
              </a:ext>
            </a:extLst>
          </p:cNvPr>
          <p:cNvSpPr/>
          <p:nvPr/>
        </p:nvSpPr>
        <p:spPr>
          <a:xfrm>
            <a:off x="12456612" y="7065270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A985"/>
                </a:solidFill>
                <a:latin typeface="Montserrat" pitchFamily="2" charset="-52"/>
              </a:rPr>
              <a:t>65 </a:t>
            </a:r>
            <a:endParaRPr lang="en-US" sz="4000" b="1" dirty="0">
              <a:solidFill>
                <a:srgbClr val="00A985"/>
              </a:solidFill>
              <a:latin typeface="Montserrat" pitchFamily="2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4EAD8C6-2ECC-59EB-3BB2-B0D0F6B1FC73}"/>
              </a:ext>
            </a:extLst>
          </p:cNvPr>
          <p:cNvSpPr txBox="1"/>
          <p:nvPr/>
        </p:nvSpPr>
        <p:spPr>
          <a:xfrm>
            <a:off x="11099318" y="7731830"/>
            <a:ext cx="635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дюймов диагональ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1F36D3-4A18-DF37-8A1D-7C4473B83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0222" b="13711"/>
          <a:stretch/>
        </p:blipFill>
        <p:spPr>
          <a:xfrm>
            <a:off x="455378" y="16383"/>
            <a:ext cx="6783613" cy="434883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8610600" y="1891280"/>
            <a:ext cx="146231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10072914" y="1871518"/>
            <a:ext cx="0" cy="2509982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43800" y="5143500"/>
            <a:ext cx="10744200" cy="51435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127672" y="423250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Montserrat Black" pitchFamily="2" charset="-52"/>
              </a:rPr>
              <a:t>IQBoard</a:t>
            </a:r>
            <a:endParaRPr lang="ru-RU" sz="5400" dirty="0">
              <a:solidFill>
                <a:srgbClr val="252844"/>
              </a:solidFill>
              <a:latin typeface="Montserrat Black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0" y="1342143"/>
            <a:ext cx="740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ExtraLight" pitchFamily="2" charset="-52"/>
              </a:rPr>
              <a:t>Удобны и эффективны в использовании</a:t>
            </a:r>
          </a:p>
        </p:txBody>
      </p:sp>
      <p:cxnSp>
        <p:nvCxnSpPr>
          <p:cNvPr id="42" name="Прямая соединительная линия 41"/>
          <p:cNvCxnSpPr>
            <a:stCxn id="44" idx="4"/>
          </p:cNvCxnSpPr>
          <p:nvPr/>
        </p:nvCxnSpPr>
        <p:spPr>
          <a:xfrm>
            <a:off x="8610600" y="1281680"/>
            <a:ext cx="0" cy="6096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8305800" y="672080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382000" y="748280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00100" y="43815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Интерактивная доска </a:t>
            </a: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IQBoard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 RPT097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ontserrat 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037EE-0964-56B6-E59B-CBF75BBD6B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7" b="14812"/>
          <a:stretch/>
        </p:blipFill>
        <p:spPr>
          <a:xfrm>
            <a:off x="7772400" y="2832778"/>
            <a:ext cx="9617536" cy="7217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D3F4CC-1064-6F95-CDCD-A1D1D68B83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0222" b="13711"/>
          <a:stretch/>
        </p:blipFill>
        <p:spPr>
          <a:xfrm>
            <a:off x="455377" y="4909462"/>
            <a:ext cx="6783613" cy="434883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86BBB3-7FA2-BAC8-A576-9F4DEDDD6588}"/>
              </a:ext>
            </a:extLst>
          </p:cNvPr>
          <p:cNvSpPr/>
          <p:nvPr/>
        </p:nvSpPr>
        <p:spPr>
          <a:xfrm>
            <a:off x="10156127" y="2417279"/>
            <a:ext cx="4850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Интерактивный Комплект RPN087/IN114BBS/WTH130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959C52-7D66-F56B-BDF8-E6746E5FF243}"/>
              </a:ext>
            </a:extLst>
          </p:cNvPr>
          <p:cNvSpPr/>
          <p:nvPr/>
        </p:nvSpPr>
        <p:spPr>
          <a:xfrm>
            <a:off x="762000" y="9258300"/>
            <a:ext cx="4850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2844"/>
                </a:solidFill>
                <a:latin typeface="Montserrat "/>
              </a:rPr>
              <a:t>Интерактивная доска </a:t>
            </a:r>
            <a:r>
              <a:rPr lang="ru-RU" sz="2400" dirty="0" err="1">
                <a:solidFill>
                  <a:srgbClr val="252844"/>
                </a:solidFill>
                <a:latin typeface="Montserrat "/>
              </a:rPr>
              <a:t>IQBoard</a:t>
            </a:r>
            <a:r>
              <a:rPr lang="ru-RU" sz="2400" dirty="0">
                <a:solidFill>
                  <a:srgbClr val="252844"/>
                </a:solidFill>
                <a:latin typeface="Montserrat "/>
              </a:rPr>
              <a:t> RPT087-20 (RPN087)</a:t>
            </a:r>
          </a:p>
        </p:txBody>
      </p:sp>
    </p:spTree>
    <p:extLst>
      <p:ext uri="{BB962C8B-B14F-4D97-AF65-F5344CB8AC3E}">
        <p14:creationId xmlns:p14="http://schemas.microsoft.com/office/powerpoint/2010/main" val="10690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44B1C44-F779-C5C1-9C8B-ABB334618B76}"/>
              </a:ext>
            </a:extLst>
          </p:cNvPr>
          <p:cNvSpPr/>
          <p:nvPr/>
        </p:nvSpPr>
        <p:spPr>
          <a:xfrm>
            <a:off x="8739228" y="6350969"/>
            <a:ext cx="8551470" cy="935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E209549-06EB-A9BC-FA02-448D886555C5}"/>
              </a:ext>
            </a:extLst>
          </p:cNvPr>
          <p:cNvSpPr/>
          <p:nvPr/>
        </p:nvSpPr>
        <p:spPr>
          <a:xfrm>
            <a:off x="8510628" y="6350969"/>
            <a:ext cx="228600" cy="9351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3C3C26-BBB9-DF54-DF12-7A098B556E09}"/>
              </a:ext>
            </a:extLst>
          </p:cNvPr>
          <p:cNvSpPr/>
          <p:nvPr/>
        </p:nvSpPr>
        <p:spPr>
          <a:xfrm>
            <a:off x="8739228" y="5214367"/>
            <a:ext cx="8551470" cy="93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B586CCB-70F5-B706-97B5-C14DDF9EC042}"/>
              </a:ext>
            </a:extLst>
          </p:cNvPr>
          <p:cNvSpPr/>
          <p:nvPr/>
        </p:nvSpPr>
        <p:spPr>
          <a:xfrm>
            <a:off x="821524" y="6973950"/>
            <a:ext cx="4724401" cy="1163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82D3B928-6FCD-A652-407E-F55CD7930AB3}"/>
              </a:ext>
            </a:extLst>
          </p:cNvPr>
          <p:cNvCxnSpPr/>
          <p:nvPr/>
        </p:nvCxnSpPr>
        <p:spPr>
          <a:xfrm flipV="1">
            <a:off x="17290698" y="1584589"/>
            <a:ext cx="0" cy="587568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729FC5E-417F-3DB5-E4DB-9370FDAE5BB4}"/>
              </a:ext>
            </a:extLst>
          </p:cNvPr>
          <p:cNvSpPr/>
          <p:nvPr/>
        </p:nvSpPr>
        <p:spPr>
          <a:xfrm>
            <a:off x="0" y="0"/>
            <a:ext cx="6378021" cy="343234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68A917-29D6-8191-2291-B83F3E6BE47C}"/>
              </a:ext>
            </a:extLst>
          </p:cNvPr>
          <p:cNvCxnSpPr>
            <a:cxnSpLocks/>
          </p:cNvCxnSpPr>
          <p:nvPr/>
        </p:nvCxnSpPr>
        <p:spPr>
          <a:xfrm>
            <a:off x="6094214" y="2172157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ABAF2A-A6AE-CFF3-CA71-3516BF9E5EFB}"/>
              </a:ext>
            </a:extLst>
          </p:cNvPr>
          <p:cNvSpPr/>
          <p:nvPr/>
        </p:nvSpPr>
        <p:spPr>
          <a:xfrm>
            <a:off x="8739228" y="2843955"/>
            <a:ext cx="8551470" cy="93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129FCB3-F1B4-7CFD-129E-DE7551D6524C}"/>
              </a:ext>
            </a:extLst>
          </p:cNvPr>
          <p:cNvSpPr/>
          <p:nvPr/>
        </p:nvSpPr>
        <p:spPr>
          <a:xfrm>
            <a:off x="8510628" y="2843956"/>
            <a:ext cx="228600" cy="938635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CAC80BA-D1DD-4569-C6A8-92556CEA0BC2}"/>
              </a:ext>
            </a:extLst>
          </p:cNvPr>
          <p:cNvSpPr/>
          <p:nvPr/>
        </p:nvSpPr>
        <p:spPr>
          <a:xfrm>
            <a:off x="16985898" y="1278066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03A082B-6488-20FA-CE9E-054C3CBC04EF}"/>
              </a:ext>
            </a:extLst>
          </p:cNvPr>
          <p:cNvSpPr/>
          <p:nvPr/>
        </p:nvSpPr>
        <p:spPr>
          <a:xfrm>
            <a:off x="17062098" y="1354266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49D90F-37AB-C7D0-66E9-3705E68E1250}"/>
              </a:ext>
            </a:extLst>
          </p:cNvPr>
          <p:cNvSpPr txBox="1"/>
          <p:nvPr/>
        </p:nvSpPr>
        <p:spPr>
          <a:xfrm>
            <a:off x="8254074" y="1139583"/>
            <a:ext cx="876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Простое использование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4A719073-CA8E-4877-C252-A833290462C4}"/>
              </a:ext>
            </a:extLst>
          </p:cNvPr>
          <p:cNvSpPr/>
          <p:nvPr/>
        </p:nvSpPr>
        <p:spPr>
          <a:xfrm>
            <a:off x="834562" y="5840847"/>
            <a:ext cx="4724401" cy="978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419C609-6293-8305-7DBD-21C61E09502A}"/>
              </a:ext>
            </a:extLst>
          </p:cNvPr>
          <p:cNvSpPr/>
          <p:nvPr/>
        </p:nvSpPr>
        <p:spPr>
          <a:xfrm>
            <a:off x="585822" y="5789976"/>
            <a:ext cx="228600" cy="978171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055DD91-6BF7-820C-9E69-AEC2D49F014E}"/>
              </a:ext>
            </a:extLst>
          </p:cNvPr>
          <p:cNvSpPr/>
          <p:nvPr/>
        </p:nvSpPr>
        <p:spPr>
          <a:xfrm>
            <a:off x="444702" y="4538179"/>
            <a:ext cx="5993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Интерактивная доска </a:t>
            </a:r>
            <a:r>
              <a:rPr lang="ru-RU" sz="2800" b="1" dirty="0" err="1">
                <a:latin typeface="Montserrat Black" pitchFamily="2" charset="-52"/>
              </a:rPr>
              <a:t>IQBoard</a:t>
            </a:r>
            <a:r>
              <a:rPr lang="ru-RU" sz="2800" b="1" dirty="0">
                <a:latin typeface="Montserrat Black" pitchFamily="2" charset="-52"/>
              </a:rPr>
              <a:t> DVT TN078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2C3E13-F86B-0748-98CB-241B07AE0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0222" b="13711"/>
          <a:stretch/>
        </p:blipFill>
        <p:spPr>
          <a:xfrm>
            <a:off x="294176" y="22860"/>
            <a:ext cx="7273216" cy="4348838"/>
          </a:xfrm>
          <a:prstGeom prst="rect">
            <a:avLst/>
          </a:prstGeom>
        </p:spPr>
      </p:pic>
      <p:sp>
        <p:nvSpPr>
          <p:cNvPr id="4" name="Скругленный прямоугольник 88">
            <a:extLst>
              <a:ext uri="{FF2B5EF4-FFF2-40B4-BE49-F238E27FC236}">
                <a16:creationId xmlns:a16="http://schemas.microsoft.com/office/drawing/2014/main" id="{032B2093-4445-6E3F-307D-41CD212DC825}"/>
              </a:ext>
            </a:extLst>
          </p:cNvPr>
          <p:cNvSpPr/>
          <p:nvPr/>
        </p:nvSpPr>
        <p:spPr>
          <a:xfrm>
            <a:off x="12058530" y="7969882"/>
            <a:ext cx="6350103" cy="1907005"/>
          </a:xfrm>
          <a:prstGeom prst="roundRect">
            <a:avLst/>
          </a:prstGeom>
          <a:solidFill>
            <a:srgbClr val="25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09E952-2E63-C1C2-E540-BF48E9FE2680}"/>
              </a:ext>
            </a:extLst>
          </p:cNvPr>
          <p:cNvSpPr/>
          <p:nvPr/>
        </p:nvSpPr>
        <p:spPr>
          <a:xfrm>
            <a:off x="12545521" y="8338608"/>
            <a:ext cx="5181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Montserrat" pitchFamily="2" charset="-52"/>
              </a:rPr>
              <a:t>Интерактивные доски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Montserrat" pitchFamily="2" charset="-52"/>
              </a:rPr>
              <a:t>IQBoard</a:t>
            </a:r>
            <a:r>
              <a:rPr lang="ru-RU" sz="2300" dirty="0">
                <a:solidFill>
                  <a:schemeClr val="bg1"/>
                </a:solidFill>
                <a:latin typeface="Montserrat" pitchFamily="2" charset="-52"/>
              </a:rPr>
              <a:t> основаны на оптической технологии цифровых камер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083C58-EC49-B029-8036-9CD414805085}"/>
              </a:ext>
            </a:extLst>
          </p:cNvPr>
          <p:cNvSpPr/>
          <p:nvPr/>
        </p:nvSpPr>
        <p:spPr>
          <a:xfrm>
            <a:off x="8906990" y="2884490"/>
            <a:ext cx="86081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Использование четырёх цифровых инфракрасных камер, отслеживающие движение по доске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087231-F495-4BAE-FB57-9B3675C55C9F}"/>
              </a:ext>
            </a:extLst>
          </p:cNvPr>
          <p:cNvSpPr/>
          <p:nvPr/>
        </p:nvSpPr>
        <p:spPr>
          <a:xfrm>
            <a:off x="8739228" y="4015708"/>
            <a:ext cx="8551470" cy="938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9C91D3-5B15-BA03-6C28-889915BFC2E6}"/>
              </a:ext>
            </a:extLst>
          </p:cNvPr>
          <p:cNvSpPr/>
          <p:nvPr/>
        </p:nvSpPr>
        <p:spPr>
          <a:xfrm>
            <a:off x="8510628" y="4015709"/>
            <a:ext cx="228600" cy="9386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636A00-2B29-7CAF-7D12-DF3D27C4DF74}"/>
              </a:ext>
            </a:extLst>
          </p:cNvPr>
          <p:cNvSpPr/>
          <p:nvPr/>
        </p:nvSpPr>
        <p:spPr>
          <a:xfrm>
            <a:off x="8906990" y="4056243"/>
            <a:ext cx="8608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Новый дизайн всех интерактивных досок </a:t>
            </a:r>
            <a:r>
              <a:rPr lang="ru-RU" sz="2400" dirty="0">
                <a:latin typeface="Montserrat" pitchFamily="2" charset="-52"/>
              </a:rPr>
              <a:t>IQ Board DVT  - тонкая черная рамка</a:t>
            </a:r>
            <a:endParaRPr lang="ru-RU" sz="2300" dirty="0">
              <a:latin typeface="Montserrat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4FD6182-AF8A-8473-4B1D-71A5F5F5B4A7}"/>
              </a:ext>
            </a:extLst>
          </p:cNvPr>
          <p:cNvSpPr/>
          <p:nvPr/>
        </p:nvSpPr>
        <p:spPr>
          <a:xfrm>
            <a:off x="1056226" y="5881522"/>
            <a:ext cx="4724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Поддерживается функция распознавания жестов</a:t>
            </a:r>
            <a:endParaRPr lang="en-US" sz="2300" dirty="0">
              <a:latin typeface="Montserrat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E74F7C1-ADE3-C8A8-B999-5D3512775424}"/>
              </a:ext>
            </a:extLst>
          </p:cNvPr>
          <p:cNvSpPr/>
          <p:nvPr/>
        </p:nvSpPr>
        <p:spPr>
          <a:xfrm>
            <a:off x="964980" y="6983620"/>
            <a:ext cx="495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Антибликовое полимерное покрытие доски оптимизировано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A060493-ED06-AAC9-43BB-CFF5B132070E}"/>
              </a:ext>
            </a:extLst>
          </p:cNvPr>
          <p:cNvSpPr/>
          <p:nvPr/>
        </p:nvSpPr>
        <p:spPr>
          <a:xfrm>
            <a:off x="592924" y="6973951"/>
            <a:ext cx="228600" cy="1163422"/>
          </a:xfrm>
          <a:prstGeom prst="rect">
            <a:avLst/>
          </a:prstGeom>
          <a:solidFill>
            <a:schemeClr val="tx1"/>
          </a:solidFill>
          <a:ln>
            <a:solidFill>
              <a:srgbClr val="252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503A78C-03C5-0484-9C0B-9EAA8B6474AE}"/>
              </a:ext>
            </a:extLst>
          </p:cNvPr>
          <p:cNvSpPr/>
          <p:nvPr/>
        </p:nvSpPr>
        <p:spPr>
          <a:xfrm>
            <a:off x="8888847" y="5276333"/>
            <a:ext cx="84018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На обеих сторонах рамки расположено по 18 кнопок для вызова часто используемых функций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B9804B5-9CD4-B444-FF52-7D5E7C71D050}"/>
              </a:ext>
            </a:extLst>
          </p:cNvPr>
          <p:cNvSpPr/>
          <p:nvPr/>
        </p:nvSpPr>
        <p:spPr>
          <a:xfrm>
            <a:off x="8510628" y="5214368"/>
            <a:ext cx="228600" cy="938635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7203F7A-F857-5914-41D9-888C4176D2D7}"/>
              </a:ext>
            </a:extLst>
          </p:cNvPr>
          <p:cNvSpPr/>
          <p:nvPr/>
        </p:nvSpPr>
        <p:spPr>
          <a:xfrm>
            <a:off x="8906990" y="6430822"/>
            <a:ext cx="74228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Можно наносить надписи стандартными маркерами сухого стирания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30E13D0-0050-8BB8-4B5A-87F1922B3941}"/>
              </a:ext>
            </a:extLst>
          </p:cNvPr>
          <p:cNvSpPr/>
          <p:nvPr/>
        </p:nvSpPr>
        <p:spPr>
          <a:xfrm>
            <a:off x="5298826" y="5385159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-52"/>
              </a:rPr>
              <a:t>74,9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CE6A322-50BC-D762-E5DC-AF7A0ED6703B}"/>
              </a:ext>
            </a:extLst>
          </p:cNvPr>
          <p:cNvSpPr/>
          <p:nvPr/>
        </p:nvSpPr>
        <p:spPr>
          <a:xfrm>
            <a:off x="5767589" y="4787728"/>
            <a:ext cx="2280325" cy="3359724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8DBF78-76BA-F8B4-75EA-58F402CC226A}"/>
              </a:ext>
            </a:extLst>
          </p:cNvPr>
          <p:cNvSpPr txBox="1"/>
          <p:nvPr/>
        </p:nvSpPr>
        <p:spPr>
          <a:xfrm>
            <a:off x="4230182" y="6086611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дюймов</a:t>
            </a:r>
          </a:p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диагональ</a:t>
            </a:r>
          </a:p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экрана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E9E1671-96E7-E269-1E18-6D18DED68C4A}"/>
              </a:ext>
            </a:extLst>
          </p:cNvPr>
          <p:cNvSpPr/>
          <p:nvPr/>
        </p:nvSpPr>
        <p:spPr>
          <a:xfrm>
            <a:off x="804718" y="8448116"/>
            <a:ext cx="10777682" cy="1292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AD3F016-46DD-04CA-C886-FD5E2E1B6487}"/>
              </a:ext>
            </a:extLst>
          </p:cNvPr>
          <p:cNvSpPr/>
          <p:nvPr/>
        </p:nvSpPr>
        <p:spPr>
          <a:xfrm>
            <a:off x="914400" y="8694078"/>
            <a:ext cx="104202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Благодаря функции </a:t>
            </a:r>
            <a:r>
              <a:rPr lang="ru-RU" sz="2300" dirty="0" err="1">
                <a:latin typeface="Montserrat" pitchFamily="2" charset="-52"/>
              </a:rPr>
              <a:t>Multi-touch</a:t>
            </a:r>
            <a:r>
              <a:rPr lang="ru-RU" sz="2300" dirty="0">
                <a:latin typeface="Montserrat" pitchFamily="2" charset="-52"/>
              </a:rPr>
              <a:t> на интерактивной доске </a:t>
            </a:r>
            <a:r>
              <a:rPr lang="ru-RU" sz="2300" dirty="0" err="1">
                <a:latin typeface="Montserrat" pitchFamily="2" charset="-52"/>
              </a:rPr>
              <a:t>IQBoard</a:t>
            </a:r>
            <a:r>
              <a:rPr lang="ru-RU" sz="2300" dirty="0">
                <a:latin typeface="Montserrat" pitchFamily="2" charset="-52"/>
              </a:rPr>
              <a:t> DVT N серии одновременно распознается до десяти касаний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1A995C8-92E5-7D99-F488-15563CD72E87}"/>
              </a:ext>
            </a:extLst>
          </p:cNvPr>
          <p:cNvSpPr/>
          <p:nvPr/>
        </p:nvSpPr>
        <p:spPr>
          <a:xfrm>
            <a:off x="576119" y="8448117"/>
            <a:ext cx="228600" cy="1292142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B88409-DECA-65BF-AE0C-1A0C304A89B5}"/>
              </a:ext>
            </a:extLst>
          </p:cNvPr>
          <p:cNvSpPr/>
          <p:nvPr/>
        </p:nvSpPr>
        <p:spPr>
          <a:xfrm>
            <a:off x="9217630" y="774821"/>
            <a:ext cx="8387309" cy="1144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6A74396-5344-8729-15E6-BDC989889AC8}"/>
              </a:ext>
            </a:extLst>
          </p:cNvPr>
          <p:cNvCxnSpPr>
            <a:cxnSpLocks/>
          </p:cNvCxnSpPr>
          <p:nvPr/>
        </p:nvCxnSpPr>
        <p:spPr>
          <a:xfrm>
            <a:off x="7509767" y="7654050"/>
            <a:ext cx="32766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A7DA38-5F0E-B969-F45B-B0CF847B9CD3}"/>
              </a:ext>
            </a:extLst>
          </p:cNvPr>
          <p:cNvSpPr/>
          <p:nvPr/>
        </p:nvSpPr>
        <p:spPr>
          <a:xfrm>
            <a:off x="-14747" y="0"/>
            <a:ext cx="974418" cy="102870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5C31A44-8E81-F212-7B98-46F662B2FBEA}"/>
              </a:ext>
            </a:extLst>
          </p:cNvPr>
          <p:cNvCxnSpPr>
            <a:cxnSpLocks/>
          </p:cNvCxnSpPr>
          <p:nvPr/>
        </p:nvCxnSpPr>
        <p:spPr>
          <a:xfrm>
            <a:off x="10786367" y="7654050"/>
            <a:ext cx="0" cy="13716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07D6F12B-54C6-1C1B-7D29-7FF92D59E8E8}"/>
              </a:ext>
            </a:extLst>
          </p:cNvPr>
          <p:cNvSpPr/>
          <p:nvPr/>
        </p:nvSpPr>
        <p:spPr>
          <a:xfrm>
            <a:off x="10481567" y="8866210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629F00E-0154-D749-3299-4D9A6FEE4B2E}"/>
              </a:ext>
            </a:extLst>
          </p:cNvPr>
          <p:cNvSpPr/>
          <p:nvPr/>
        </p:nvSpPr>
        <p:spPr>
          <a:xfrm>
            <a:off x="10557767" y="8942410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A985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0D856C-AAFC-C0DC-2DC6-0404B96C39E0}"/>
              </a:ext>
            </a:extLst>
          </p:cNvPr>
          <p:cNvSpPr/>
          <p:nvPr/>
        </p:nvSpPr>
        <p:spPr>
          <a:xfrm>
            <a:off x="1274906" y="3547000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Интерактивная доска </a:t>
            </a:r>
            <a:r>
              <a:rPr lang="ru-RU" sz="2800" b="1" dirty="0" err="1">
                <a:latin typeface="Montserrat Black" pitchFamily="2" charset="-52"/>
              </a:rPr>
              <a:t>IQBoard</a:t>
            </a:r>
            <a:r>
              <a:rPr lang="ru-RU" sz="2800" b="1" dirty="0">
                <a:latin typeface="Montserrat Black" pitchFamily="2" charset="-52"/>
              </a:rPr>
              <a:t> DVT TN087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F6CA7-F81D-D8DD-E5B8-90F0AC6B511E}"/>
              </a:ext>
            </a:extLst>
          </p:cNvPr>
          <p:cNvSpPr txBox="1"/>
          <p:nvPr/>
        </p:nvSpPr>
        <p:spPr>
          <a:xfrm>
            <a:off x="11232505" y="7700173"/>
            <a:ext cx="608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Изящный вид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44574F3-2570-8865-8D0B-0FF8C9E303AD}"/>
              </a:ext>
            </a:extLst>
          </p:cNvPr>
          <p:cNvSpPr/>
          <p:nvPr/>
        </p:nvSpPr>
        <p:spPr>
          <a:xfrm>
            <a:off x="11319767" y="8695188"/>
            <a:ext cx="6503467" cy="6609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3B84179-CB9C-503A-CC58-87F21F869198}"/>
              </a:ext>
            </a:extLst>
          </p:cNvPr>
          <p:cNvSpPr/>
          <p:nvPr/>
        </p:nvSpPr>
        <p:spPr>
          <a:xfrm>
            <a:off x="1367707" y="2197747"/>
            <a:ext cx="7183770" cy="1144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90483B2-3F09-88AE-1942-1A2BB89FF8B1}"/>
              </a:ext>
            </a:extLst>
          </p:cNvPr>
          <p:cNvSpPr/>
          <p:nvPr/>
        </p:nvSpPr>
        <p:spPr>
          <a:xfrm>
            <a:off x="1253407" y="2200090"/>
            <a:ext cx="228600" cy="1149601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C295851B-198D-76AB-28D4-D7EE82E70741}"/>
              </a:ext>
            </a:extLst>
          </p:cNvPr>
          <p:cNvSpPr/>
          <p:nvPr/>
        </p:nvSpPr>
        <p:spPr>
          <a:xfrm>
            <a:off x="1639796" y="2379945"/>
            <a:ext cx="6835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Высокая производительность при ежедневном использовании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8F52342-41D6-8811-BC9D-429BB52FC52B}"/>
              </a:ext>
            </a:extLst>
          </p:cNvPr>
          <p:cNvSpPr/>
          <p:nvPr/>
        </p:nvSpPr>
        <p:spPr>
          <a:xfrm>
            <a:off x="1395955" y="774821"/>
            <a:ext cx="7183770" cy="1131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E79394F-630D-A566-B0DF-6C176AB08A4E}"/>
              </a:ext>
            </a:extLst>
          </p:cNvPr>
          <p:cNvSpPr/>
          <p:nvPr/>
        </p:nvSpPr>
        <p:spPr>
          <a:xfrm>
            <a:off x="1281655" y="777101"/>
            <a:ext cx="228600" cy="1136255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_4249 (1)-PhotoRoom.png">
            <a:extLst>
              <a:ext uri="{FF2B5EF4-FFF2-40B4-BE49-F238E27FC236}">
                <a16:creationId xmlns:a16="http://schemas.microsoft.com/office/drawing/2014/main" id="{E20966FA-D612-2B38-0F7B-64FA5F4EE7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222" t="6204" r="37778" b="20803"/>
          <a:stretch>
            <a:fillRect/>
          </a:stretch>
        </p:blipFill>
        <p:spPr>
          <a:xfrm>
            <a:off x="1143000" y="4686300"/>
            <a:ext cx="7653565" cy="48756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EB977D-7F69-320B-96A5-B264615CCF8C}"/>
              </a:ext>
            </a:extLst>
          </p:cNvPr>
          <p:cNvSpPr/>
          <p:nvPr/>
        </p:nvSpPr>
        <p:spPr>
          <a:xfrm>
            <a:off x="9493420" y="969067"/>
            <a:ext cx="79705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Использование четырёх цифровых инфракрасных камер, отслеживающие движение по доске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C4C22A-D7BF-37AE-5FC3-387748F78551}"/>
              </a:ext>
            </a:extLst>
          </p:cNvPr>
          <p:cNvSpPr/>
          <p:nvPr/>
        </p:nvSpPr>
        <p:spPr>
          <a:xfrm>
            <a:off x="9103331" y="777164"/>
            <a:ext cx="228600" cy="1149601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DED94CD-01C0-4831-88BC-07D8244127F7}"/>
              </a:ext>
            </a:extLst>
          </p:cNvPr>
          <p:cNvSpPr/>
          <p:nvPr/>
        </p:nvSpPr>
        <p:spPr>
          <a:xfrm>
            <a:off x="1702224" y="909718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Поддерживается функция распознавания жестов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F8E7E31-790E-1653-3579-E4B0FBCEB563}"/>
              </a:ext>
            </a:extLst>
          </p:cNvPr>
          <p:cNvSpPr/>
          <p:nvPr/>
        </p:nvSpPr>
        <p:spPr>
          <a:xfrm>
            <a:off x="9217630" y="2237503"/>
            <a:ext cx="8387309" cy="1427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F78F14E-D5D2-B071-7D09-E572DCA6AC92}"/>
              </a:ext>
            </a:extLst>
          </p:cNvPr>
          <p:cNvSpPr/>
          <p:nvPr/>
        </p:nvSpPr>
        <p:spPr>
          <a:xfrm>
            <a:off x="9103331" y="2239846"/>
            <a:ext cx="228600" cy="1433645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371339C-E56F-2251-8B00-07FC5DFC0EFA}"/>
              </a:ext>
            </a:extLst>
          </p:cNvPr>
          <p:cNvSpPr/>
          <p:nvPr/>
        </p:nvSpPr>
        <p:spPr>
          <a:xfrm>
            <a:off x="9493420" y="2387899"/>
            <a:ext cx="783678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Благодаря функции </a:t>
            </a:r>
            <a:r>
              <a:rPr lang="ru-RU" sz="2300" dirty="0" err="1">
                <a:latin typeface="Montserrat" pitchFamily="2" charset="-52"/>
              </a:rPr>
              <a:t>Multi-touch</a:t>
            </a:r>
            <a:r>
              <a:rPr lang="ru-RU" sz="2300" dirty="0">
                <a:latin typeface="Montserrat" pitchFamily="2" charset="-52"/>
              </a:rPr>
              <a:t> на интерактивной доске </a:t>
            </a:r>
            <a:r>
              <a:rPr lang="ru-RU" sz="2300" dirty="0" err="1">
                <a:latin typeface="Montserrat" pitchFamily="2" charset="-52"/>
              </a:rPr>
              <a:t>IQBoard</a:t>
            </a:r>
            <a:r>
              <a:rPr lang="ru-RU" sz="2300" dirty="0">
                <a:latin typeface="Montserrat" pitchFamily="2" charset="-52"/>
              </a:rPr>
              <a:t> DVT N серии одновременно распознается до десяти касаний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E5825C2-8AE4-7E85-F8CE-C2DA85C56357}"/>
              </a:ext>
            </a:extLst>
          </p:cNvPr>
          <p:cNvSpPr/>
          <p:nvPr/>
        </p:nvSpPr>
        <p:spPr>
          <a:xfrm>
            <a:off x="9217630" y="3903007"/>
            <a:ext cx="8387309" cy="94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1A6DFFC-BE22-C416-CE9B-74E54D10DA3E}"/>
              </a:ext>
            </a:extLst>
          </p:cNvPr>
          <p:cNvSpPr/>
          <p:nvPr/>
        </p:nvSpPr>
        <p:spPr>
          <a:xfrm>
            <a:off x="9103331" y="3905350"/>
            <a:ext cx="228600" cy="950681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07C39D2-BC7B-BC03-171E-3897B19AE1FF}"/>
              </a:ext>
            </a:extLst>
          </p:cNvPr>
          <p:cNvSpPr/>
          <p:nvPr/>
        </p:nvSpPr>
        <p:spPr>
          <a:xfrm>
            <a:off x="9217630" y="5061687"/>
            <a:ext cx="8387309" cy="1031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9FB66D5-CAC8-8744-7402-79FFE0B1C905}"/>
              </a:ext>
            </a:extLst>
          </p:cNvPr>
          <p:cNvSpPr/>
          <p:nvPr/>
        </p:nvSpPr>
        <p:spPr>
          <a:xfrm>
            <a:off x="9103331" y="5064031"/>
            <a:ext cx="228600" cy="1035908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3C84079-4E75-7118-6B47-1BC7F4C7811A}"/>
              </a:ext>
            </a:extLst>
          </p:cNvPr>
          <p:cNvSpPr/>
          <p:nvPr/>
        </p:nvSpPr>
        <p:spPr>
          <a:xfrm>
            <a:off x="9522429" y="3960935"/>
            <a:ext cx="80019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На обеих сторонах рамки расположено по 18 кнопок для вызова часто используемых функций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0073C2E-417B-DD5C-FE2A-81A1A6E8E93C}"/>
              </a:ext>
            </a:extLst>
          </p:cNvPr>
          <p:cNvSpPr/>
          <p:nvPr/>
        </p:nvSpPr>
        <p:spPr>
          <a:xfrm>
            <a:off x="9552908" y="5198473"/>
            <a:ext cx="79110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Можно наносить надписи стандартными маркерами сухого стирания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D4E6B1-90E7-1A4F-8CC2-0274070215D9}"/>
              </a:ext>
            </a:extLst>
          </p:cNvPr>
          <p:cNvSpPr/>
          <p:nvPr/>
        </p:nvSpPr>
        <p:spPr>
          <a:xfrm>
            <a:off x="9217630" y="6281561"/>
            <a:ext cx="8387309" cy="94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42A2556-E457-75FA-98BC-7F8DF8EA3DEE}"/>
              </a:ext>
            </a:extLst>
          </p:cNvPr>
          <p:cNvSpPr/>
          <p:nvPr/>
        </p:nvSpPr>
        <p:spPr>
          <a:xfrm>
            <a:off x="9103331" y="6283904"/>
            <a:ext cx="228600" cy="950681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18ABFA1-0086-E947-8BD4-EADFBDC088E6}"/>
              </a:ext>
            </a:extLst>
          </p:cNvPr>
          <p:cNvSpPr/>
          <p:nvPr/>
        </p:nvSpPr>
        <p:spPr>
          <a:xfrm>
            <a:off x="11485402" y="8769752"/>
            <a:ext cx="633783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Простота и удобство в </a:t>
            </a:r>
            <a:r>
              <a:rPr lang="ru-RU" sz="2300" dirty="0" err="1">
                <a:latin typeface="Montserrat" pitchFamily="2" charset="-52"/>
              </a:rPr>
              <a:t>использованиия</a:t>
            </a:r>
            <a:endParaRPr lang="ru-RU" sz="2300" dirty="0">
              <a:latin typeface="Montserrat" pitchFamily="2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3A9DCF8-4856-506B-55D5-9CDD6D62CF5E}"/>
              </a:ext>
            </a:extLst>
          </p:cNvPr>
          <p:cNvSpPr/>
          <p:nvPr/>
        </p:nvSpPr>
        <p:spPr>
          <a:xfrm>
            <a:off x="9490967" y="632691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Новый дизайн всех интерактивных досок </a:t>
            </a:r>
            <a:r>
              <a:rPr lang="ru-RU" sz="2400" dirty="0">
                <a:latin typeface="Montserrat" pitchFamily="2" charset="-52"/>
              </a:rPr>
              <a:t>IQ </a:t>
            </a:r>
            <a:r>
              <a:rPr lang="ru-RU" sz="2400" dirty="0" err="1">
                <a:latin typeface="Montserrat" pitchFamily="2" charset="-52"/>
              </a:rPr>
              <a:t>Board</a:t>
            </a:r>
            <a:r>
              <a:rPr lang="ru-RU" sz="2400" dirty="0">
                <a:latin typeface="Montserrat" pitchFamily="2" charset="-52"/>
              </a:rPr>
              <a:t> DVT  - тонкая черная рамка</a:t>
            </a:r>
            <a:endParaRPr lang="ru-RU" sz="2300" dirty="0">
              <a:latin typeface="Montserrat" pitchFamily="2" charset="-52"/>
            </a:endParaRPr>
          </a:p>
        </p:txBody>
      </p:sp>
      <p:pic>
        <p:nvPicPr>
          <p:cNvPr id="58" name="Рисунок 57" descr="лого горизонтальная версия без дескриптора.png">
            <a:extLst>
              <a:ext uri="{FF2B5EF4-FFF2-40B4-BE49-F238E27FC236}">
                <a16:creationId xmlns:a16="http://schemas.microsoft.com/office/drawing/2014/main" id="{9BEC7951-A730-D387-E377-D66FD147EF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8443" t="32787" r="18852" b="40984"/>
          <a:stretch>
            <a:fillRect/>
          </a:stretch>
        </p:blipFill>
        <p:spPr>
          <a:xfrm>
            <a:off x="2273324" y="6476401"/>
            <a:ext cx="5505444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4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118EFF-EE6C-FC5A-AC25-1D8FE09E54E7}"/>
              </a:ext>
            </a:extLst>
          </p:cNvPr>
          <p:cNvSpPr txBox="1"/>
          <p:nvPr/>
        </p:nvSpPr>
        <p:spPr>
          <a:xfrm>
            <a:off x="9266358" y="319762"/>
            <a:ext cx="779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Большие диагонали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-25810" y="0"/>
            <a:ext cx="7188610" cy="38481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5904810" y="1332783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30312" y="4504155"/>
            <a:ext cx="5621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Montserrat Black" pitchFamily="2" charset="-52"/>
              </a:rPr>
              <a:t>Интерактивная доска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Montserrat Black" pitchFamily="2" charset="-52"/>
              </a:rPr>
              <a:t>IQBoard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Montserrat Black" pitchFamily="2" charset="-52"/>
              </a:rPr>
              <a:t> DVT TN082</a:t>
            </a:r>
            <a:r>
              <a:rPr lang="ru-RU" sz="2800" b="1" dirty="0">
                <a:latin typeface="Montserrat Black" pitchFamily="2" charset="-52"/>
              </a:rPr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/>
          <p:nvPr/>
        </p:nvCxnSpPr>
        <p:spPr>
          <a:xfrm flipV="1">
            <a:off x="17101294" y="745215"/>
            <a:ext cx="0" cy="587568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16796494" y="438692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16872694" y="514892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6E7BB-8989-95F9-2922-A5B47739327F}"/>
              </a:ext>
            </a:extLst>
          </p:cNvPr>
          <p:cNvSpPr/>
          <p:nvPr/>
        </p:nvSpPr>
        <p:spPr>
          <a:xfrm>
            <a:off x="8694714" y="1629944"/>
            <a:ext cx="8436077" cy="1339271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22B99-8422-3562-D319-9CEA1F920FCA}"/>
              </a:ext>
            </a:extLst>
          </p:cNvPr>
          <p:cNvSpPr txBox="1"/>
          <p:nvPr/>
        </p:nvSpPr>
        <p:spPr>
          <a:xfrm>
            <a:off x="8814279" y="1702787"/>
            <a:ext cx="8176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Благодаря функции Multi-</a:t>
            </a:r>
            <a:r>
              <a:rPr lang="ru-RU" sz="2400" dirty="0" err="1">
                <a:latin typeface="Montserrat" pitchFamily="2" charset="-52"/>
              </a:rPr>
              <a:t>touch</a:t>
            </a:r>
            <a:r>
              <a:rPr lang="ru-RU" sz="2400" dirty="0">
                <a:latin typeface="Montserrat" pitchFamily="2" charset="-52"/>
              </a:rPr>
              <a:t> на интерактивной доске </a:t>
            </a:r>
            <a:r>
              <a:rPr lang="ru-RU" sz="2400" dirty="0" err="1">
                <a:latin typeface="Montserrat" pitchFamily="2" charset="-52"/>
              </a:rPr>
              <a:t>IQBoard</a:t>
            </a:r>
            <a:r>
              <a:rPr lang="ru-RU" sz="2400" dirty="0">
                <a:latin typeface="Montserrat" pitchFamily="2" charset="-52"/>
              </a:rPr>
              <a:t> DVT N серии одновременно распознается до десяти касаний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4AB5E8-0BB8-721E-B8DA-A011BE84130D}"/>
              </a:ext>
            </a:extLst>
          </p:cNvPr>
          <p:cNvSpPr/>
          <p:nvPr/>
        </p:nvSpPr>
        <p:spPr>
          <a:xfrm>
            <a:off x="8895884" y="3213112"/>
            <a:ext cx="8434012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F071A6-5156-F744-0476-69B1391EA9A3}"/>
              </a:ext>
            </a:extLst>
          </p:cNvPr>
          <p:cNvSpPr/>
          <p:nvPr/>
        </p:nvSpPr>
        <p:spPr>
          <a:xfrm>
            <a:off x="8667284" y="3213113"/>
            <a:ext cx="228600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703F42-7880-8ED6-CBB2-A0A2971EF1BF}"/>
              </a:ext>
            </a:extLst>
          </p:cNvPr>
          <p:cNvSpPr/>
          <p:nvPr/>
        </p:nvSpPr>
        <p:spPr>
          <a:xfrm>
            <a:off x="8892836" y="4411543"/>
            <a:ext cx="8434012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9EFCAAB-4E1C-E67C-EF51-2C62A989E5EA}"/>
              </a:ext>
            </a:extLst>
          </p:cNvPr>
          <p:cNvSpPr/>
          <p:nvPr/>
        </p:nvSpPr>
        <p:spPr>
          <a:xfrm>
            <a:off x="8664236" y="4411544"/>
            <a:ext cx="228600" cy="1016004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670F49-3D7B-83B4-E276-BCF96C0B3FF9}"/>
              </a:ext>
            </a:extLst>
          </p:cNvPr>
          <p:cNvSpPr/>
          <p:nvPr/>
        </p:nvSpPr>
        <p:spPr>
          <a:xfrm>
            <a:off x="904632" y="5676432"/>
            <a:ext cx="7299562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D20F2F-528C-FECA-5A37-D282D139EFAA}"/>
              </a:ext>
            </a:extLst>
          </p:cNvPr>
          <p:cNvSpPr/>
          <p:nvPr/>
        </p:nvSpPr>
        <p:spPr>
          <a:xfrm>
            <a:off x="676032" y="5676433"/>
            <a:ext cx="228600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9A4D958-ED95-1506-C369-52828D7A31B9}"/>
              </a:ext>
            </a:extLst>
          </p:cNvPr>
          <p:cNvSpPr/>
          <p:nvPr/>
        </p:nvSpPr>
        <p:spPr>
          <a:xfrm>
            <a:off x="8895882" y="5649527"/>
            <a:ext cx="8434012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E74BE0-C128-1BA9-D8C6-0B7D7D7C94FB}"/>
              </a:ext>
            </a:extLst>
          </p:cNvPr>
          <p:cNvSpPr/>
          <p:nvPr/>
        </p:nvSpPr>
        <p:spPr>
          <a:xfrm>
            <a:off x="8694716" y="5649530"/>
            <a:ext cx="215524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C7E946-E0C0-EA2B-6C57-D10E1A0A3E09}"/>
              </a:ext>
            </a:extLst>
          </p:cNvPr>
          <p:cNvSpPr/>
          <p:nvPr/>
        </p:nvSpPr>
        <p:spPr>
          <a:xfrm>
            <a:off x="251817" y="7323217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1.91</a:t>
            </a:r>
            <a:endParaRPr lang="en-US" sz="36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559CB3-68A7-84F3-98A6-8EE88A48D273}"/>
              </a:ext>
            </a:extLst>
          </p:cNvPr>
          <p:cNvSpPr txBox="1"/>
          <p:nvPr/>
        </p:nvSpPr>
        <p:spPr>
          <a:xfrm>
            <a:off x="1268788" y="7970003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ширина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1662167-B3D6-CE64-026F-15061F687425}"/>
              </a:ext>
            </a:extLst>
          </p:cNvPr>
          <p:cNvSpPr/>
          <p:nvPr/>
        </p:nvSpPr>
        <p:spPr>
          <a:xfrm>
            <a:off x="2215532" y="7320805"/>
            <a:ext cx="32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007</a:t>
            </a:r>
            <a:endParaRPr lang="en-US" sz="36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E6ECF0-BA44-F6DB-9F33-3EB7760DF8C9}"/>
              </a:ext>
            </a:extLst>
          </p:cNvPr>
          <p:cNvSpPr txBox="1"/>
          <p:nvPr/>
        </p:nvSpPr>
        <p:spPr>
          <a:xfrm>
            <a:off x="-204619" y="7881782"/>
            <a:ext cx="350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длина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F432236-4F35-1AD4-A4C7-4F5D7D7CDB4B}"/>
              </a:ext>
            </a:extLst>
          </p:cNvPr>
          <p:cNvSpPr/>
          <p:nvPr/>
        </p:nvSpPr>
        <p:spPr>
          <a:xfrm>
            <a:off x="4683672" y="7275106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52844"/>
                </a:solidFill>
                <a:latin typeface="Montserrat" pitchFamily="2" charset="-52"/>
              </a:rPr>
              <a:t>1.35 </a:t>
            </a:r>
            <a:endParaRPr lang="en-US" sz="40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B36BF2D-4046-C70A-D80A-0108144FC7C0}"/>
              </a:ext>
            </a:extLst>
          </p:cNvPr>
          <p:cNvSpPr/>
          <p:nvPr/>
        </p:nvSpPr>
        <p:spPr>
          <a:xfrm>
            <a:off x="858912" y="8826789"/>
            <a:ext cx="4731774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1425AB2-7FB9-7878-9BF8-806D47A654F3}"/>
              </a:ext>
            </a:extLst>
          </p:cNvPr>
          <p:cNvSpPr/>
          <p:nvPr/>
        </p:nvSpPr>
        <p:spPr>
          <a:xfrm>
            <a:off x="630312" y="8826790"/>
            <a:ext cx="228600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A646B00-E3FB-D96E-694E-0A74C46A8F01}"/>
              </a:ext>
            </a:extLst>
          </p:cNvPr>
          <p:cNvSpPr/>
          <p:nvPr/>
        </p:nvSpPr>
        <p:spPr>
          <a:xfrm>
            <a:off x="6737499" y="8828608"/>
            <a:ext cx="7772400" cy="1016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6FF8A5E-2CEA-94F4-2B40-91BDB9962092}"/>
              </a:ext>
            </a:extLst>
          </p:cNvPr>
          <p:cNvSpPr/>
          <p:nvPr/>
        </p:nvSpPr>
        <p:spPr>
          <a:xfrm>
            <a:off x="6536332" y="8828611"/>
            <a:ext cx="215524" cy="101600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BF08E0-EB26-4EE5-8267-549652AFB8F5}"/>
              </a:ext>
            </a:extLst>
          </p:cNvPr>
          <p:cNvSpPr txBox="1"/>
          <p:nvPr/>
        </p:nvSpPr>
        <p:spPr>
          <a:xfrm>
            <a:off x="4563857" y="7964097"/>
            <a:ext cx="350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высота</a:t>
            </a:r>
          </a:p>
        </p:txBody>
      </p:sp>
      <p:pic>
        <p:nvPicPr>
          <p:cNvPr id="2" name="Рисунок 1" descr="1_4249 (1)-PhotoRoom.png">
            <a:extLst>
              <a:ext uri="{FF2B5EF4-FFF2-40B4-BE49-F238E27FC236}">
                <a16:creationId xmlns:a16="http://schemas.microsoft.com/office/drawing/2014/main" id="{B9E7C481-613A-58E3-D2B2-547DA1F72B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222" t="6204" r="37778" b="20803"/>
          <a:stretch>
            <a:fillRect/>
          </a:stretch>
        </p:blipFill>
        <p:spPr>
          <a:xfrm>
            <a:off x="567813" y="275137"/>
            <a:ext cx="6551182" cy="41733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5DC904-6F44-F7F6-1811-D99EECA684F8}"/>
              </a:ext>
            </a:extLst>
          </p:cNvPr>
          <p:cNvSpPr/>
          <p:nvPr/>
        </p:nvSpPr>
        <p:spPr>
          <a:xfrm>
            <a:off x="9050938" y="3296654"/>
            <a:ext cx="8608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Использование четырёх цифровых инфракрасных камер, отслеживающие движение по доске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3EFD136-3290-44D5-24DE-D85D05225A7C}"/>
              </a:ext>
            </a:extLst>
          </p:cNvPr>
          <p:cNvSpPr/>
          <p:nvPr/>
        </p:nvSpPr>
        <p:spPr>
          <a:xfrm>
            <a:off x="9050938" y="4523824"/>
            <a:ext cx="680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Новый дизайн всех интерактивных досок </a:t>
            </a:r>
            <a:r>
              <a:rPr lang="ru-RU" sz="2400" dirty="0">
                <a:latin typeface="Montserrat" pitchFamily="2" charset="-52"/>
              </a:rPr>
              <a:t>IQ Board DVT  - тонкая черная рамка</a:t>
            </a:r>
            <a:endParaRPr lang="ru-RU" sz="2300" dirty="0">
              <a:latin typeface="Montserrat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C8D891C-DF67-EDFB-5546-1BC3AECD55CC}"/>
              </a:ext>
            </a:extLst>
          </p:cNvPr>
          <p:cNvSpPr/>
          <p:nvPr/>
        </p:nvSpPr>
        <p:spPr>
          <a:xfrm>
            <a:off x="9065295" y="5777771"/>
            <a:ext cx="8401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На обеих сторонах рамки расположено по 18 кнопок для вызова часто используемых функций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A41389-9A5A-D53F-DDBC-6173974BF15E}"/>
              </a:ext>
            </a:extLst>
          </p:cNvPr>
          <p:cNvSpPr/>
          <p:nvPr/>
        </p:nvSpPr>
        <p:spPr>
          <a:xfrm>
            <a:off x="1016531" y="8972999"/>
            <a:ext cx="49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Поддерживается функция распознавания жестов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0E2376D-CEF3-5EDB-4F81-079450815C77}"/>
              </a:ext>
            </a:extLst>
          </p:cNvPr>
          <p:cNvSpPr/>
          <p:nvPr/>
        </p:nvSpPr>
        <p:spPr>
          <a:xfrm>
            <a:off x="6934539" y="8962172"/>
            <a:ext cx="8674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Интерактивные доски</a:t>
            </a:r>
            <a:r>
              <a:rPr lang="ru-RU" sz="2400" dirty="0"/>
              <a:t> </a:t>
            </a:r>
            <a:r>
              <a:rPr lang="ru-RU" sz="2400" b="1" dirty="0" err="1">
                <a:latin typeface="Montserrat" pitchFamily="2" charset="-52"/>
              </a:rPr>
              <a:t>IQBoard</a:t>
            </a:r>
            <a:r>
              <a:rPr lang="ru-RU" sz="2400" dirty="0">
                <a:latin typeface="Montserrat" pitchFamily="2" charset="-52"/>
              </a:rPr>
              <a:t> основаны на оптической технологии цифровых камер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58647DE-577C-BE0F-79C2-B8D84243ED58}"/>
              </a:ext>
            </a:extLst>
          </p:cNvPr>
          <p:cNvSpPr/>
          <p:nvPr/>
        </p:nvSpPr>
        <p:spPr>
          <a:xfrm>
            <a:off x="14411927" y="7227407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52844"/>
                </a:solidFill>
                <a:latin typeface="Montserrat" pitchFamily="2" charset="-52"/>
              </a:rPr>
              <a:t>78,5 </a:t>
            </a:r>
            <a:endParaRPr lang="en-US" sz="40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BA9BD08-8E82-EB65-1C09-9195BB9EA745}"/>
              </a:ext>
            </a:extLst>
          </p:cNvPr>
          <p:cNvSpPr/>
          <p:nvPr/>
        </p:nvSpPr>
        <p:spPr>
          <a:xfrm>
            <a:off x="14783685" y="6950833"/>
            <a:ext cx="2543164" cy="2891961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92E6FA-D616-F1F7-1D6F-1E1D6D707FF3}"/>
              </a:ext>
            </a:extLst>
          </p:cNvPr>
          <p:cNvSpPr txBox="1"/>
          <p:nvPr/>
        </p:nvSpPr>
        <p:spPr>
          <a:xfrm>
            <a:off x="13373874" y="8110823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дюймов</a:t>
            </a:r>
          </a:p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диагональ</a:t>
            </a:r>
          </a:p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экрана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35A7D3-D984-2BDC-047B-EA22925EDCE7}"/>
              </a:ext>
            </a:extLst>
          </p:cNvPr>
          <p:cNvSpPr/>
          <p:nvPr/>
        </p:nvSpPr>
        <p:spPr>
          <a:xfrm>
            <a:off x="1012273" y="5731006"/>
            <a:ext cx="5981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Антибликовое полимерное покрытие доски оптимизировано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9064F64-E9E7-CB55-CD30-0DD8F0AEDF86}"/>
              </a:ext>
            </a:extLst>
          </p:cNvPr>
          <p:cNvSpPr/>
          <p:nvPr/>
        </p:nvSpPr>
        <p:spPr>
          <a:xfrm>
            <a:off x="7420399" y="7260180"/>
            <a:ext cx="435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52844"/>
                </a:solidFill>
                <a:latin typeface="Montserrat" pitchFamily="2" charset="-52"/>
              </a:rPr>
              <a:t>32768</a:t>
            </a:r>
            <a:r>
              <a:rPr lang="en-US" sz="4000" b="1" dirty="0">
                <a:solidFill>
                  <a:srgbClr val="252844"/>
                </a:solidFill>
                <a:latin typeface="Montserrat" pitchFamily="2" charset="-52"/>
              </a:rPr>
              <a:t>x</a:t>
            </a:r>
            <a:r>
              <a:rPr lang="ru-RU" sz="4000" b="1" dirty="0">
                <a:solidFill>
                  <a:srgbClr val="252844"/>
                </a:solidFill>
                <a:latin typeface="Montserrat" pitchFamily="2" charset="-52"/>
              </a:rPr>
              <a:t>32768 </a:t>
            </a:r>
            <a:endParaRPr lang="en-US" sz="40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575A7E-040B-598B-A4D8-54270FF18AD5}"/>
              </a:ext>
            </a:extLst>
          </p:cNvPr>
          <p:cNvSpPr txBox="1"/>
          <p:nvPr/>
        </p:nvSpPr>
        <p:spPr>
          <a:xfrm>
            <a:off x="7797042" y="7935293"/>
            <a:ext cx="350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разрешение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C1DFEF7-D6AE-C30D-8ACF-FD873D3EBFCC}"/>
              </a:ext>
            </a:extLst>
          </p:cNvPr>
          <p:cNvSpPr/>
          <p:nvPr/>
        </p:nvSpPr>
        <p:spPr>
          <a:xfrm>
            <a:off x="10809104" y="7082438"/>
            <a:ext cx="435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52844"/>
                </a:solidFill>
                <a:latin typeface="Montserrat" pitchFamily="2" charset="-52"/>
              </a:rPr>
              <a:t>36 </a:t>
            </a:r>
            <a:endParaRPr lang="en-US" sz="40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FAB151-39A6-5908-E9E9-402A4D511E55}"/>
              </a:ext>
            </a:extLst>
          </p:cNvPr>
          <p:cNvSpPr txBox="1"/>
          <p:nvPr/>
        </p:nvSpPr>
        <p:spPr>
          <a:xfrm>
            <a:off x="11331474" y="7768000"/>
            <a:ext cx="3501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месяцев гарантии</a:t>
            </a:r>
          </a:p>
        </p:txBody>
      </p:sp>
      <p:pic>
        <p:nvPicPr>
          <p:cNvPr id="51" name="Рисунок 50" descr="лого горизонтальная версия без дескриптора.png">
            <a:extLst>
              <a:ext uri="{FF2B5EF4-FFF2-40B4-BE49-F238E27FC236}">
                <a16:creationId xmlns:a16="http://schemas.microsoft.com/office/drawing/2014/main" id="{5A58E972-9DAB-88F9-6EBD-EF11110BD8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8443" t="32787" r="18852" b="40984"/>
          <a:stretch>
            <a:fillRect/>
          </a:stretch>
        </p:blipFill>
        <p:spPr>
          <a:xfrm>
            <a:off x="1613551" y="1793777"/>
            <a:ext cx="4638355" cy="10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3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9444545" y="4305300"/>
            <a:ext cx="8843455" cy="59817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 descr="1_4240.jpg"/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769326" y="4800555"/>
            <a:ext cx="6765542" cy="4305345"/>
          </a:xfrm>
          <a:prstGeom prst="rect">
            <a:avLst/>
          </a:prstGeom>
        </p:spPr>
      </p:pic>
      <p:pic>
        <p:nvPicPr>
          <p:cNvPr id="2" name="Рисунок 1" descr="1_4242 (1)-PhotoRoom-PhotoRoom.png-PhotoRoom.png">
            <a:extLst>
              <a:ext uri="{FF2B5EF4-FFF2-40B4-BE49-F238E27FC236}">
                <a16:creationId xmlns:a16="http://schemas.microsoft.com/office/drawing/2014/main" id="{75668A8B-28CE-CE1A-E307-88C7629120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7734" b="8541"/>
          <a:stretch>
            <a:fillRect/>
          </a:stretch>
        </p:blipFill>
        <p:spPr>
          <a:xfrm>
            <a:off x="8556758" y="522200"/>
            <a:ext cx="9710221" cy="9576155"/>
          </a:xfrm>
          <a:prstGeom prst="rect">
            <a:avLst/>
          </a:prstGeom>
        </p:spPr>
      </p:pic>
      <p:pic>
        <p:nvPicPr>
          <p:cNvPr id="3" name="Рисунок 2" descr="лого горизонтальная версия без дескриптора.png">
            <a:extLst>
              <a:ext uri="{FF2B5EF4-FFF2-40B4-BE49-F238E27FC236}">
                <a16:creationId xmlns:a16="http://schemas.microsoft.com/office/drawing/2014/main" id="{84532ACF-DE07-AA8E-DCA5-86040326E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rcRect l="18161" t="19133" r="15247" b="34230"/>
          <a:stretch>
            <a:fillRect/>
          </a:stretch>
        </p:blipFill>
        <p:spPr>
          <a:xfrm>
            <a:off x="9883768" y="3456505"/>
            <a:ext cx="7512063" cy="2959297"/>
          </a:xfrm>
          <a:prstGeom prst="rect">
            <a:avLst/>
          </a:prstGeom>
        </p:spPr>
      </p:pic>
      <p:pic>
        <p:nvPicPr>
          <p:cNvPr id="5" name="Рисунок 4" descr="1_4240.jpg">
            <a:extLst>
              <a:ext uri="{FF2B5EF4-FFF2-40B4-BE49-F238E27FC236}">
                <a16:creationId xmlns:a16="http://schemas.microsoft.com/office/drawing/2014/main" id="{DAB0D239-DAA2-8910-A7D0-EC5E75FEC8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762000" y="286310"/>
            <a:ext cx="6215682" cy="344082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61FED3A-B2D6-F72A-DF86-5070D507DC53}"/>
              </a:ext>
            </a:extLst>
          </p:cNvPr>
          <p:cNvCxnSpPr>
            <a:cxnSpLocks/>
          </p:cNvCxnSpPr>
          <p:nvPr/>
        </p:nvCxnSpPr>
        <p:spPr>
          <a:xfrm>
            <a:off x="13639800" y="1333789"/>
            <a:ext cx="0" cy="1066511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7509FBF-AF91-10BE-0CEC-761CF9D3C747}"/>
              </a:ext>
            </a:extLst>
          </p:cNvPr>
          <p:cNvCxnSpPr>
            <a:cxnSpLocks/>
          </p:cNvCxnSpPr>
          <p:nvPr/>
        </p:nvCxnSpPr>
        <p:spPr>
          <a:xfrm>
            <a:off x="9296400" y="1341698"/>
            <a:ext cx="43434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F9867B-6CD4-94D6-CD3C-F7A10F3469D2}"/>
              </a:ext>
            </a:extLst>
          </p:cNvPr>
          <p:cNvSpPr txBox="1"/>
          <p:nvPr/>
        </p:nvSpPr>
        <p:spPr>
          <a:xfrm>
            <a:off x="10006086" y="396375"/>
            <a:ext cx="3200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252844"/>
                </a:solidFill>
                <a:latin typeface="Montserrat Black" pitchFamily="2" charset="-52"/>
              </a:rPr>
              <a:t>Lumien</a:t>
            </a:r>
            <a:endParaRPr lang="ru-RU" sz="5400" dirty="0">
              <a:solidFill>
                <a:srgbClr val="252844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2A9C63D-24C6-6A27-7708-A6A616095E55}"/>
              </a:ext>
            </a:extLst>
          </p:cNvPr>
          <p:cNvSpPr/>
          <p:nvPr/>
        </p:nvSpPr>
        <p:spPr>
          <a:xfrm>
            <a:off x="8830267" y="880032"/>
            <a:ext cx="923331" cy="923331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26D60C6-8D3D-A118-1952-F379DEEE407F}"/>
              </a:ext>
            </a:extLst>
          </p:cNvPr>
          <p:cNvSpPr/>
          <p:nvPr/>
        </p:nvSpPr>
        <p:spPr>
          <a:xfrm>
            <a:off x="8963220" y="1008647"/>
            <a:ext cx="666358" cy="666102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4EE8A3-FFED-6630-C5E4-EA8A54308B05}"/>
              </a:ext>
            </a:extLst>
          </p:cNvPr>
          <p:cNvSpPr/>
          <p:nvPr/>
        </p:nvSpPr>
        <p:spPr>
          <a:xfrm>
            <a:off x="674546" y="3831206"/>
            <a:ext cx="5993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 "/>
              </a:rPr>
              <a:t>Интерактивный дисплей </a:t>
            </a:r>
            <a:r>
              <a:rPr lang="ru-RU" sz="2400" dirty="0" err="1">
                <a:latin typeface="Montserrat "/>
              </a:rPr>
              <a:t>Lumien</a:t>
            </a:r>
            <a:r>
              <a:rPr lang="ru-RU" sz="2400" dirty="0">
                <a:latin typeface="Montserrat "/>
              </a:rPr>
              <a:t> IFPLO3ILM 6503MLRU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0AF0A58-8092-09DF-FA5D-5D262CCA6DFD}"/>
              </a:ext>
            </a:extLst>
          </p:cNvPr>
          <p:cNvSpPr/>
          <p:nvPr/>
        </p:nvSpPr>
        <p:spPr>
          <a:xfrm>
            <a:off x="674546" y="9267358"/>
            <a:ext cx="5230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 "/>
              </a:rPr>
              <a:t>Интерактивный дисплей </a:t>
            </a:r>
            <a:r>
              <a:rPr lang="ru-RU" sz="2400" dirty="0" err="1">
                <a:latin typeface="Montserrat "/>
              </a:rPr>
              <a:t>Lumien</a:t>
            </a:r>
            <a:r>
              <a:rPr lang="ru-RU" sz="2400" dirty="0">
                <a:latin typeface="Montserrat "/>
              </a:rPr>
              <a:t> IFPO3ILM 8603MLRU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2B3A3C0-A739-AA42-B956-D0A1A60CFE2D}"/>
              </a:ext>
            </a:extLst>
          </p:cNvPr>
          <p:cNvSpPr/>
          <p:nvPr/>
        </p:nvSpPr>
        <p:spPr>
          <a:xfrm>
            <a:off x="9629578" y="9134827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Интерактивный дисплей </a:t>
            </a:r>
            <a:r>
              <a:rPr lang="en-US" sz="2400" dirty="0" err="1">
                <a:latin typeface="Montserrat" pitchFamily="2" charset="-52"/>
              </a:rPr>
              <a:t>Lumien</a:t>
            </a:r>
            <a:r>
              <a:rPr lang="en-US" sz="2400" dirty="0">
                <a:latin typeface="Montserrat" pitchFamily="2" charset="-52"/>
              </a:rPr>
              <a:t> LMP8602ELRU</a:t>
            </a:r>
            <a:endParaRPr lang="ru-RU" sz="24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930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56E1DB8-DC9F-DA5D-F721-5F9218BF3CAB}"/>
              </a:ext>
            </a:extLst>
          </p:cNvPr>
          <p:cNvSpPr/>
          <p:nvPr/>
        </p:nvSpPr>
        <p:spPr>
          <a:xfrm>
            <a:off x="643151" y="7677629"/>
            <a:ext cx="8430791" cy="1072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B3541B-136E-654F-0D14-811B09DF6FEE}"/>
              </a:ext>
            </a:extLst>
          </p:cNvPr>
          <p:cNvSpPr/>
          <p:nvPr/>
        </p:nvSpPr>
        <p:spPr>
          <a:xfrm>
            <a:off x="627912" y="6166074"/>
            <a:ext cx="8430792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622A89-6374-FF28-89E2-0AFB0E374E2B}"/>
              </a:ext>
            </a:extLst>
          </p:cNvPr>
          <p:cNvSpPr/>
          <p:nvPr/>
        </p:nvSpPr>
        <p:spPr>
          <a:xfrm>
            <a:off x="399312" y="6166074"/>
            <a:ext cx="228600" cy="1323439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27912" y="3304642"/>
            <a:ext cx="8430792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99312" y="3304642"/>
            <a:ext cx="228600" cy="1323439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9418322" y="1390008"/>
            <a:ext cx="0" cy="67186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9433560" y="2095500"/>
            <a:ext cx="504444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478000" y="2095500"/>
            <a:ext cx="0" cy="32004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39400" y="5143500"/>
            <a:ext cx="7848600" cy="51435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165080" y="369721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Соотношение качества и цены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9128760" y="814040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04960" y="890240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8352" y="341843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30675" algn="l"/>
              </a:tabLst>
            </a:pPr>
            <a:r>
              <a:rPr lang="ru-RU" sz="2800" b="1" i="0" u="none" strike="noStrike" dirty="0">
                <a:solidFill>
                  <a:srgbClr val="252844"/>
                </a:solidFill>
                <a:effectLst/>
                <a:latin typeface="Montserrat Black" pitchFamily="2" charset="-52"/>
              </a:rPr>
              <a:t>Интерактивная доска </a:t>
            </a:r>
            <a:r>
              <a:rPr lang="ru-RU" sz="2800" b="1" i="0" u="none" strike="noStrike" dirty="0" err="1">
                <a:solidFill>
                  <a:srgbClr val="252844"/>
                </a:solidFill>
                <a:effectLst/>
                <a:latin typeface="Montserrat Black" pitchFamily="2" charset="-52"/>
              </a:rPr>
              <a:t>IQBoard</a:t>
            </a:r>
            <a:r>
              <a:rPr lang="ru-RU" sz="2800" b="1" i="0" u="none" strike="noStrike" dirty="0">
                <a:solidFill>
                  <a:srgbClr val="252844"/>
                </a:solidFill>
                <a:effectLst/>
                <a:latin typeface="Montserrat Black" pitchFamily="2" charset="-52"/>
              </a:rPr>
              <a:t> DVT TN092</a:t>
            </a:r>
            <a:r>
              <a:rPr lang="ru-RU" sz="2800" b="1" dirty="0">
                <a:solidFill>
                  <a:srgbClr val="252844"/>
                </a:solidFill>
                <a:latin typeface="Montserrat Black" pitchFamily="2" charset="-52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3151" y="1408642"/>
            <a:ext cx="8430791" cy="166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4115" y="1643072"/>
            <a:ext cx="8153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Благодаря функции Multi-</a:t>
            </a:r>
            <a:r>
              <a:rPr lang="ru-RU" sz="2400" dirty="0" err="1">
                <a:latin typeface="Montserrat" pitchFamily="2" charset="-52"/>
              </a:rPr>
              <a:t>touch</a:t>
            </a:r>
            <a:r>
              <a:rPr lang="ru-RU" sz="2400" dirty="0">
                <a:latin typeface="Montserrat" pitchFamily="2" charset="-52"/>
              </a:rPr>
              <a:t> на интерактивной доске </a:t>
            </a:r>
            <a:r>
              <a:rPr lang="ru-RU" sz="2400" dirty="0" err="1">
                <a:latin typeface="Montserrat" pitchFamily="2" charset="-52"/>
              </a:rPr>
              <a:t>IQBoard</a:t>
            </a:r>
            <a:r>
              <a:rPr lang="ru-RU" sz="2400" dirty="0">
                <a:latin typeface="Montserrat" pitchFamily="2" charset="-52"/>
              </a:rPr>
              <a:t> DVT N серии одновременно распознается до десяти касаний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4552" y="1408642"/>
            <a:ext cx="228600" cy="166919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4706600" y="2959268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дюймов</a:t>
            </a:r>
          </a:p>
          <a:p>
            <a:r>
              <a:rPr lang="ru-RU" sz="2000" dirty="0">
                <a:latin typeface="Montserrat" pitchFamily="2" charset="-52"/>
              </a:rPr>
              <a:t>диагональ </a:t>
            </a:r>
          </a:p>
          <a:p>
            <a:r>
              <a:rPr lang="ru-RU" sz="2000" dirty="0">
                <a:latin typeface="Montserrat" pitchFamily="2" charset="-52"/>
              </a:rPr>
              <a:t>экрана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439701" y="2378959"/>
            <a:ext cx="4800600" cy="1697741"/>
          </a:xfrm>
          <a:prstGeom prst="rect">
            <a:avLst/>
          </a:prstGeom>
          <a:noFill/>
          <a:ln w="28575">
            <a:solidFill>
              <a:srgbClr val="2528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4715700" y="226528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88.5</a:t>
            </a:r>
          </a:p>
        </p:txBody>
      </p:sp>
      <p:pic>
        <p:nvPicPr>
          <p:cNvPr id="2" name="Рисунок 1" descr="1_4249 (1)-PhotoRoom.png">
            <a:extLst>
              <a:ext uri="{FF2B5EF4-FFF2-40B4-BE49-F238E27FC236}">
                <a16:creationId xmlns:a16="http://schemas.microsoft.com/office/drawing/2014/main" id="{91EACDCA-FED7-80DC-7531-9529A8B398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222" t="6204" r="37778" b="20803"/>
          <a:stretch>
            <a:fillRect/>
          </a:stretch>
        </p:blipFill>
        <p:spPr>
          <a:xfrm>
            <a:off x="9214059" y="4312741"/>
            <a:ext cx="8616741" cy="5489181"/>
          </a:xfrm>
          <a:prstGeom prst="rect">
            <a:avLst/>
          </a:prstGeom>
        </p:spPr>
      </p:pic>
      <p:pic>
        <p:nvPicPr>
          <p:cNvPr id="3" name="Рисунок 2" descr="лого горизонтальная версия без дескриптора.png">
            <a:extLst>
              <a:ext uri="{FF2B5EF4-FFF2-40B4-BE49-F238E27FC236}">
                <a16:creationId xmlns:a16="http://schemas.microsoft.com/office/drawing/2014/main" id="{A68A9B88-A56F-3C14-89BB-A02E06F9E7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8443" t="32787" r="18852" b="40984"/>
          <a:stretch>
            <a:fillRect/>
          </a:stretch>
        </p:blipFill>
        <p:spPr>
          <a:xfrm>
            <a:off x="10769707" y="6362700"/>
            <a:ext cx="5505444" cy="12953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FC075E-03F9-6EAF-1630-2040376E4AF1}"/>
              </a:ext>
            </a:extLst>
          </p:cNvPr>
          <p:cNvSpPr/>
          <p:nvPr/>
        </p:nvSpPr>
        <p:spPr>
          <a:xfrm>
            <a:off x="9555481" y="2476500"/>
            <a:ext cx="473202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rgbClr val="252844"/>
                </a:solidFill>
                <a:latin typeface="Montserrat" pitchFamily="2" charset="-52"/>
              </a:rPr>
              <a:t>Интерактивные доски</a:t>
            </a:r>
            <a:r>
              <a:rPr lang="ru-RU" sz="2400" dirty="0">
                <a:solidFill>
                  <a:srgbClr val="252844"/>
                </a:solidFill>
              </a:rPr>
              <a:t> </a:t>
            </a:r>
            <a:r>
              <a:rPr lang="ru-RU" sz="2300" b="1" dirty="0" err="1">
                <a:solidFill>
                  <a:srgbClr val="252844"/>
                </a:solidFill>
                <a:latin typeface="Montserrat" pitchFamily="2" charset="-52"/>
              </a:rPr>
              <a:t>IQBoard</a:t>
            </a:r>
            <a:r>
              <a:rPr lang="ru-RU" sz="2300" dirty="0">
                <a:solidFill>
                  <a:srgbClr val="252844"/>
                </a:solidFill>
                <a:latin typeface="Montserrat" pitchFamily="2" charset="-52"/>
              </a:rPr>
              <a:t> основаны на оптической технологии цифровых камер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8C99F2-E028-CA37-96C1-B21A00317227}"/>
              </a:ext>
            </a:extLst>
          </p:cNvPr>
          <p:cNvSpPr/>
          <p:nvPr/>
        </p:nvSpPr>
        <p:spPr>
          <a:xfrm>
            <a:off x="743692" y="3573508"/>
            <a:ext cx="8351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Использование четырёх цифровых инфракрасных камер, отслеживающие движение по доске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77D44F-CB6B-5516-671D-5265F95B0055}"/>
              </a:ext>
            </a:extLst>
          </p:cNvPr>
          <p:cNvSpPr/>
          <p:nvPr/>
        </p:nvSpPr>
        <p:spPr>
          <a:xfrm>
            <a:off x="643151" y="4852094"/>
            <a:ext cx="8430791" cy="1072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BB2796-6D61-66CE-9043-36290DEBDF38}"/>
              </a:ext>
            </a:extLst>
          </p:cNvPr>
          <p:cNvSpPr/>
          <p:nvPr/>
        </p:nvSpPr>
        <p:spPr>
          <a:xfrm>
            <a:off x="414552" y="4852094"/>
            <a:ext cx="228600" cy="10726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C1E493-C56A-12FB-D0AF-2458F529FB6C}"/>
              </a:ext>
            </a:extLst>
          </p:cNvPr>
          <p:cNvSpPr/>
          <p:nvPr/>
        </p:nvSpPr>
        <p:spPr>
          <a:xfrm>
            <a:off x="798509" y="5013385"/>
            <a:ext cx="7943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tserrat" pitchFamily="2" charset="-52"/>
              </a:rPr>
              <a:t>Новый дизайн всех интерактивных досок </a:t>
            </a:r>
            <a:r>
              <a:rPr lang="ru-RU" sz="2400" dirty="0">
                <a:latin typeface="Montserrat" pitchFamily="2" charset="-52"/>
              </a:rPr>
              <a:t>IQ </a:t>
            </a:r>
            <a:r>
              <a:rPr lang="ru-RU" sz="2400" dirty="0" err="1">
                <a:latin typeface="Montserrat" pitchFamily="2" charset="-52"/>
              </a:rPr>
              <a:t>Board</a:t>
            </a:r>
            <a:r>
              <a:rPr lang="ru-RU" sz="2400" dirty="0">
                <a:latin typeface="Montserrat" pitchFamily="2" charset="-52"/>
              </a:rPr>
              <a:t> DVT  - тонкая черная рамка</a:t>
            </a:r>
            <a:endParaRPr lang="ru-RU" sz="2300" dirty="0">
              <a:latin typeface="Montserrat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5A646D-F451-5BD8-A7B2-F8235890B2F5}"/>
              </a:ext>
            </a:extLst>
          </p:cNvPr>
          <p:cNvSpPr/>
          <p:nvPr/>
        </p:nvSpPr>
        <p:spPr>
          <a:xfrm>
            <a:off x="822962" y="6283960"/>
            <a:ext cx="8446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Антибликовое полимерное покрытые доски оптимизировано, Поддерживается функция распознавания жестов</a:t>
            </a:r>
            <a:endParaRPr lang="en-US" sz="2400" dirty="0">
              <a:latin typeface="Montserrat" pitchFamily="2" charset="-52"/>
            </a:endParaRPr>
          </a:p>
          <a:p>
            <a:endParaRPr lang="ru-RU" sz="2400" dirty="0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CF6B8E-A359-7737-F27B-F2EFFE1C6BD3}"/>
              </a:ext>
            </a:extLst>
          </p:cNvPr>
          <p:cNvSpPr/>
          <p:nvPr/>
        </p:nvSpPr>
        <p:spPr>
          <a:xfrm>
            <a:off x="762001" y="7797361"/>
            <a:ext cx="8296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На обеих сторонах рамки расположено по 18 кнопок для вызова часто используемых функций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FC9AB0B-614A-0052-9274-0F409911CB0C}"/>
              </a:ext>
            </a:extLst>
          </p:cNvPr>
          <p:cNvSpPr/>
          <p:nvPr/>
        </p:nvSpPr>
        <p:spPr>
          <a:xfrm>
            <a:off x="414552" y="7677629"/>
            <a:ext cx="228600" cy="10726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7F7CDA7-C237-B22A-8A20-97F747189F73}"/>
              </a:ext>
            </a:extLst>
          </p:cNvPr>
          <p:cNvSpPr/>
          <p:nvPr/>
        </p:nvSpPr>
        <p:spPr>
          <a:xfrm>
            <a:off x="643151" y="8929930"/>
            <a:ext cx="8430792" cy="10726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7A60643-0382-AB4E-604A-243E7B0B5F39}"/>
              </a:ext>
            </a:extLst>
          </p:cNvPr>
          <p:cNvSpPr/>
          <p:nvPr/>
        </p:nvSpPr>
        <p:spPr>
          <a:xfrm>
            <a:off x="414551" y="8929930"/>
            <a:ext cx="228600" cy="1072626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526F388-8A53-D5B0-93E3-B83F2D0C9ABE}"/>
              </a:ext>
            </a:extLst>
          </p:cNvPr>
          <p:cNvSpPr/>
          <p:nvPr/>
        </p:nvSpPr>
        <p:spPr>
          <a:xfrm>
            <a:off x="768026" y="9076011"/>
            <a:ext cx="6547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Можно писать стандартными маркерами сухого стирания</a:t>
            </a:r>
            <a:endParaRPr lang="en-US" sz="24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2968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1A74D789-0726-909F-0773-157BAE8D004F}"/>
              </a:ext>
            </a:extLst>
          </p:cNvPr>
          <p:cNvSpPr/>
          <p:nvPr/>
        </p:nvSpPr>
        <p:spPr>
          <a:xfrm>
            <a:off x="8249617" y="7425834"/>
            <a:ext cx="8165872" cy="1062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245B2994-99CC-E830-4CA3-F1CD2DB4A5CE}"/>
              </a:ext>
            </a:extLst>
          </p:cNvPr>
          <p:cNvSpPr/>
          <p:nvPr/>
        </p:nvSpPr>
        <p:spPr>
          <a:xfrm>
            <a:off x="8021017" y="7425835"/>
            <a:ext cx="228600" cy="1062839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5B7DDE89-F039-A231-13EC-DFF36CDF6A18}"/>
              </a:ext>
            </a:extLst>
          </p:cNvPr>
          <p:cNvSpPr/>
          <p:nvPr/>
        </p:nvSpPr>
        <p:spPr>
          <a:xfrm>
            <a:off x="8249617" y="6138058"/>
            <a:ext cx="8165872" cy="1062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DBFB61B-EBA2-4F1C-5168-C75F22DB306E}"/>
              </a:ext>
            </a:extLst>
          </p:cNvPr>
          <p:cNvSpPr/>
          <p:nvPr/>
        </p:nvSpPr>
        <p:spPr>
          <a:xfrm>
            <a:off x="8021017" y="6138059"/>
            <a:ext cx="228600" cy="1062839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6E54B21-E51E-0358-71F8-6F62D38E18D1}"/>
              </a:ext>
            </a:extLst>
          </p:cNvPr>
          <p:cNvSpPr/>
          <p:nvPr/>
        </p:nvSpPr>
        <p:spPr>
          <a:xfrm>
            <a:off x="1033064" y="5723048"/>
            <a:ext cx="6359611" cy="942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0" y="-19191"/>
            <a:ext cx="7600090" cy="293841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4017389" y="2352377"/>
            <a:ext cx="10116319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4133708" y="1159908"/>
            <a:ext cx="0" cy="1204611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13828908" y="853385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13905108" y="929585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45C6FC-87E5-37CA-EBB1-922C60F33820}"/>
              </a:ext>
            </a:extLst>
          </p:cNvPr>
          <p:cNvSpPr/>
          <p:nvPr/>
        </p:nvSpPr>
        <p:spPr>
          <a:xfrm>
            <a:off x="17145000" y="0"/>
            <a:ext cx="1173480" cy="102870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58A1E19-DC4B-C10A-8EB7-088981900C74}"/>
              </a:ext>
            </a:extLst>
          </p:cNvPr>
          <p:cNvSpPr/>
          <p:nvPr/>
        </p:nvSpPr>
        <p:spPr>
          <a:xfrm>
            <a:off x="8077079" y="2795657"/>
            <a:ext cx="8359751" cy="142745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A78815-76F6-C1B4-1891-7BBA347AE7AC}"/>
              </a:ext>
            </a:extLst>
          </p:cNvPr>
          <p:cNvSpPr/>
          <p:nvPr/>
        </p:nvSpPr>
        <p:spPr>
          <a:xfrm>
            <a:off x="8249617" y="4565850"/>
            <a:ext cx="8165872" cy="13758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2DD89A7-DA85-B2B7-7FEA-A354C610923E}"/>
              </a:ext>
            </a:extLst>
          </p:cNvPr>
          <p:cNvSpPr/>
          <p:nvPr/>
        </p:nvSpPr>
        <p:spPr>
          <a:xfrm>
            <a:off x="8451158" y="4645666"/>
            <a:ext cx="7398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Интерактивные доски </a:t>
            </a:r>
            <a:r>
              <a:rPr lang="ru-RU" sz="2400" dirty="0" err="1">
                <a:latin typeface="Montserrat" pitchFamily="2" charset="-52"/>
              </a:rPr>
              <a:t>IQBoard</a:t>
            </a:r>
            <a:r>
              <a:rPr lang="ru-RU" sz="2400" dirty="0">
                <a:latin typeface="Montserrat" pitchFamily="2" charset="-52"/>
              </a:rPr>
              <a:t> серии DVT основаны на оптической технологии цифровых камер</a:t>
            </a:r>
          </a:p>
          <a:p>
            <a:pPr algn="l"/>
            <a:br>
              <a:rPr lang="ru-RU" sz="2400" dirty="0">
                <a:latin typeface="Montserrat" pitchFamily="2" charset="-52"/>
              </a:rPr>
            </a:br>
            <a:endParaRPr lang="ru-RU" sz="2400" b="0" i="0" dirty="0">
              <a:effectLst/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ACC2FA-A6DA-94DC-D48D-F746FCBD1BBD}"/>
              </a:ext>
            </a:extLst>
          </p:cNvPr>
          <p:cNvSpPr/>
          <p:nvPr/>
        </p:nvSpPr>
        <p:spPr>
          <a:xfrm>
            <a:off x="8021017" y="4565851"/>
            <a:ext cx="228600" cy="137585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3F6C9C9-7E62-A02D-F4E7-5F0EFA228467}"/>
              </a:ext>
            </a:extLst>
          </p:cNvPr>
          <p:cNvSpPr txBox="1"/>
          <p:nvPr/>
        </p:nvSpPr>
        <p:spPr>
          <a:xfrm>
            <a:off x="7985760" y="2919219"/>
            <a:ext cx="81829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Использование четырёх цифровых камер которые отслеживают движущийся по поверхности маркер или любой другой предмет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B630BF-12E5-648B-02B4-9EE9F843386F}"/>
              </a:ext>
            </a:extLst>
          </p:cNvPr>
          <p:cNvSpPr txBox="1"/>
          <p:nvPr/>
        </p:nvSpPr>
        <p:spPr>
          <a:xfrm>
            <a:off x="1233148" y="7073702"/>
            <a:ext cx="576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У всех интерактивных досок IQ Board DVT новый дизайн – тонкая черная рамка.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A2D2A109-2003-4BFD-991E-4A510851EFF6}"/>
              </a:ext>
            </a:extLst>
          </p:cNvPr>
          <p:cNvSpPr/>
          <p:nvPr/>
        </p:nvSpPr>
        <p:spPr>
          <a:xfrm>
            <a:off x="804464" y="5701716"/>
            <a:ext cx="228600" cy="951582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9A3F534C-924E-7C5E-2637-36CBC04DCAEC}"/>
              </a:ext>
            </a:extLst>
          </p:cNvPr>
          <p:cNvSpPr/>
          <p:nvPr/>
        </p:nvSpPr>
        <p:spPr>
          <a:xfrm>
            <a:off x="838200" y="6881678"/>
            <a:ext cx="6550854" cy="1509166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B08664-8FEE-48F2-D181-031D803EE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4379" r="28889" b="16788"/>
          <a:stretch/>
        </p:blipFill>
        <p:spPr>
          <a:xfrm>
            <a:off x="0" y="260083"/>
            <a:ext cx="5438550" cy="5052872"/>
          </a:xfrm>
          <a:prstGeom prst="rect">
            <a:avLst/>
          </a:prstGeom>
        </p:spPr>
      </p:pic>
      <p:pic>
        <p:nvPicPr>
          <p:cNvPr id="9" name="Рисунок 8" descr="лого горизонтальная версия без дескриптора.png">
            <a:extLst>
              <a:ext uri="{FF2B5EF4-FFF2-40B4-BE49-F238E27FC236}">
                <a16:creationId xmlns:a16="http://schemas.microsoft.com/office/drawing/2014/main" id="{6156A42D-BF6C-909D-880C-F43087F979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678" t="32786" r="17646" b="41238"/>
          <a:stretch/>
        </p:blipFill>
        <p:spPr>
          <a:xfrm>
            <a:off x="-19860" y="2156909"/>
            <a:ext cx="4896659" cy="12598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6DEBEE-DCFE-35E7-DD53-42E47D31CDF7}"/>
              </a:ext>
            </a:extLst>
          </p:cNvPr>
          <p:cNvSpPr txBox="1"/>
          <p:nvPr/>
        </p:nvSpPr>
        <p:spPr>
          <a:xfrm>
            <a:off x="8419177" y="879227"/>
            <a:ext cx="54064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Montserrat Black" pitchFamily="2" charset="-52"/>
              </a:rPr>
              <a:t>Интерактивная доска </a:t>
            </a:r>
            <a:r>
              <a:rPr lang="ru-RU" sz="3200" dirty="0" err="1">
                <a:latin typeface="Montserrat Black" pitchFamily="2" charset="-52"/>
              </a:rPr>
              <a:t>IQBoard</a:t>
            </a:r>
            <a:r>
              <a:rPr lang="ru-RU" sz="3200" dirty="0">
                <a:latin typeface="Montserrat Black" pitchFamily="2" charset="-52"/>
              </a:rPr>
              <a:t> DVT TN100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A77729-53D5-5939-7CEA-497EDB671545}"/>
              </a:ext>
            </a:extLst>
          </p:cNvPr>
          <p:cNvSpPr/>
          <p:nvPr/>
        </p:nvSpPr>
        <p:spPr>
          <a:xfrm>
            <a:off x="1185557" y="5941708"/>
            <a:ext cx="6571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Функция Multi-</a:t>
            </a:r>
            <a:r>
              <a:rPr lang="ru-RU" sz="2400" dirty="0" err="1">
                <a:latin typeface="Montserrat" pitchFamily="2" charset="-52"/>
              </a:rPr>
              <a:t>touch</a:t>
            </a:r>
            <a:r>
              <a:rPr lang="ru-RU" sz="2400" dirty="0">
                <a:latin typeface="Montserrat" pitchFamily="2" charset="-52"/>
              </a:rPr>
              <a:t> (до 10 касаний) 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F70BB5C-1679-1E4D-17B9-56E5FEE71724}"/>
              </a:ext>
            </a:extLst>
          </p:cNvPr>
          <p:cNvSpPr/>
          <p:nvPr/>
        </p:nvSpPr>
        <p:spPr>
          <a:xfrm>
            <a:off x="1045365" y="8652834"/>
            <a:ext cx="6359611" cy="942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83257B-8A3F-F8D1-1495-ACB5C51D2050}"/>
              </a:ext>
            </a:extLst>
          </p:cNvPr>
          <p:cNvSpPr/>
          <p:nvPr/>
        </p:nvSpPr>
        <p:spPr>
          <a:xfrm>
            <a:off x="816765" y="8631502"/>
            <a:ext cx="228600" cy="951582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045FCE-2336-6CFC-A0B8-6B3BB094D27B}"/>
              </a:ext>
            </a:extLst>
          </p:cNvPr>
          <p:cNvSpPr/>
          <p:nvPr/>
        </p:nvSpPr>
        <p:spPr>
          <a:xfrm>
            <a:off x="1449144" y="8840872"/>
            <a:ext cx="6571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Функция распознавания жестов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28E5796-15E3-7679-033B-B9DED7DEF5E1}"/>
              </a:ext>
            </a:extLst>
          </p:cNvPr>
          <p:cNvSpPr txBox="1"/>
          <p:nvPr/>
        </p:nvSpPr>
        <p:spPr>
          <a:xfrm>
            <a:off x="8444088" y="6246349"/>
            <a:ext cx="68832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latin typeface="Montserrat" pitchFamily="2" charset="-52"/>
              </a:rPr>
              <a:t>Антибликовое полимерное покрытие доски оптимизировано</a:t>
            </a:r>
            <a:endParaRPr lang="en-US" sz="2500" dirty="0">
              <a:latin typeface="Montserrat" pitchFamily="2" charset="-52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6CA0FA76-B2B7-AE0C-645B-29A83F66AE6D}"/>
              </a:ext>
            </a:extLst>
          </p:cNvPr>
          <p:cNvSpPr/>
          <p:nvPr/>
        </p:nvSpPr>
        <p:spPr>
          <a:xfrm>
            <a:off x="8356601" y="7567467"/>
            <a:ext cx="828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На обеих сторонах рамки расположено по 18 кнопок для вызова часто используемых функций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435CF824-67FD-0BBB-74CC-6F93BB3E8714}"/>
              </a:ext>
            </a:extLst>
          </p:cNvPr>
          <p:cNvSpPr/>
          <p:nvPr/>
        </p:nvSpPr>
        <p:spPr>
          <a:xfrm>
            <a:off x="8249617" y="8742835"/>
            <a:ext cx="8165872" cy="1062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EE4F920-0F54-4AB7-2C82-9F110692422B}"/>
              </a:ext>
            </a:extLst>
          </p:cNvPr>
          <p:cNvSpPr/>
          <p:nvPr/>
        </p:nvSpPr>
        <p:spPr>
          <a:xfrm>
            <a:off x="8021017" y="8742836"/>
            <a:ext cx="228600" cy="1062839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6B835FA4-FF20-4346-EA11-C8BC1BFDC25A}"/>
              </a:ext>
            </a:extLst>
          </p:cNvPr>
          <p:cNvSpPr/>
          <p:nvPr/>
        </p:nvSpPr>
        <p:spPr>
          <a:xfrm>
            <a:off x="8371841" y="8870567"/>
            <a:ext cx="618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Можно писать стандартными маркерами сухого стирания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FE363D-7784-6A1C-D4AB-57078A0C0985}"/>
              </a:ext>
            </a:extLst>
          </p:cNvPr>
          <p:cNvSpPr txBox="1"/>
          <p:nvPr/>
        </p:nvSpPr>
        <p:spPr>
          <a:xfrm>
            <a:off x="5652887" y="326529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97.3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C627505-D462-AFAE-9E3F-799FEB6DF321}"/>
              </a:ext>
            </a:extLst>
          </p:cNvPr>
          <p:cNvSpPr/>
          <p:nvPr/>
        </p:nvSpPr>
        <p:spPr>
          <a:xfrm>
            <a:off x="5667150" y="4041698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дюймов</a:t>
            </a:r>
          </a:p>
          <a:p>
            <a:r>
              <a:rPr lang="ru-RU" sz="2000" dirty="0">
                <a:latin typeface="Montserrat" pitchFamily="2" charset="-52"/>
              </a:rPr>
              <a:t>диагональ </a:t>
            </a:r>
          </a:p>
          <a:p>
            <a:r>
              <a:rPr lang="ru-RU" sz="2000" dirty="0">
                <a:latin typeface="Montserrat" pitchFamily="2" charset="-52"/>
              </a:rPr>
              <a:t>экрана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4B51550B-1769-51DA-5513-0EAEBF7A4254}"/>
              </a:ext>
            </a:extLst>
          </p:cNvPr>
          <p:cNvSpPr/>
          <p:nvPr/>
        </p:nvSpPr>
        <p:spPr>
          <a:xfrm>
            <a:off x="5573665" y="3118249"/>
            <a:ext cx="2009626" cy="2194706"/>
          </a:xfrm>
          <a:prstGeom prst="rect">
            <a:avLst/>
          </a:prstGeom>
          <a:noFill/>
          <a:ln w="28575">
            <a:solidFill>
              <a:srgbClr val="2528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5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3968734-EDCD-9D82-3B15-7FD348C1E129}"/>
              </a:ext>
            </a:extLst>
          </p:cNvPr>
          <p:cNvSpPr/>
          <p:nvPr/>
        </p:nvSpPr>
        <p:spPr>
          <a:xfrm>
            <a:off x="856002" y="7427809"/>
            <a:ext cx="9075295" cy="9915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5FEBD4B-2346-1079-6813-EF76235C945C}"/>
              </a:ext>
            </a:extLst>
          </p:cNvPr>
          <p:cNvSpPr/>
          <p:nvPr/>
        </p:nvSpPr>
        <p:spPr>
          <a:xfrm>
            <a:off x="627402" y="7427810"/>
            <a:ext cx="228600" cy="991545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3335000" y="-850"/>
            <a:ext cx="4953000" cy="4637912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10284674" y="4102134"/>
            <a:ext cx="1639816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0284674" y="2324100"/>
            <a:ext cx="0" cy="1778034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479EBF8-84CA-E70C-F50C-64C95DF6EC11}"/>
              </a:ext>
            </a:extLst>
          </p:cNvPr>
          <p:cNvSpPr/>
          <p:nvPr/>
        </p:nvSpPr>
        <p:spPr>
          <a:xfrm>
            <a:off x="633865" y="3034605"/>
            <a:ext cx="9312666" cy="126328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1FD3C6D-38AD-454A-E1C9-83C90223C7F5}"/>
              </a:ext>
            </a:extLst>
          </p:cNvPr>
          <p:cNvSpPr/>
          <p:nvPr/>
        </p:nvSpPr>
        <p:spPr>
          <a:xfrm>
            <a:off x="822785" y="4707924"/>
            <a:ext cx="9108515" cy="10113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40B1DB4-344A-9EC2-7A16-0E5D07521E84}"/>
              </a:ext>
            </a:extLst>
          </p:cNvPr>
          <p:cNvSpPr/>
          <p:nvPr/>
        </p:nvSpPr>
        <p:spPr>
          <a:xfrm>
            <a:off x="594186" y="4707925"/>
            <a:ext cx="228600" cy="101139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485ED51-5E50-9C9D-543F-8343F5ABBBD0}"/>
              </a:ext>
            </a:extLst>
          </p:cNvPr>
          <p:cNvSpPr/>
          <p:nvPr/>
        </p:nvSpPr>
        <p:spPr>
          <a:xfrm>
            <a:off x="806930" y="5935458"/>
            <a:ext cx="9124367" cy="12762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D992AF4-3EE3-D76C-D894-34D694670ABC}"/>
              </a:ext>
            </a:extLst>
          </p:cNvPr>
          <p:cNvSpPr/>
          <p:nvPr/>
        </p:nvSpPr>
        <p:spPr>
          <a:xfrm>
            <a:off x="605764" y="5935461"/>
            <a:ext cx="215524" cy="1276207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5B43C4-7842-891D-2266-AAB3AD2C5C2E}"/>
              </a:ext>
            </a:extLst>
          </p:cNvPr>
          <p:cNvSpPr/>
          <p:nvPr/>
        </p:nvSpPr>
        <p:spPr>
          <a:xfrm>
            <a:off x="10761677" y="8039100"/>
            <a:ext cx="6853844" cy="1625379"/>
          </a:xfrm>
          <a:prstGeom prst="rect">
            <a:avLst/>
          </a:prstGeom>
          <a:noFill/>
          <a:ln w="28575">
            <a:solidFill>
              <a:srgbClr val="2528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7D6433-6C57-EF22-B992-F35F73C3E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39384" b="18563"/>
          <a:stretch/>
        </p:blipFill>
        <p:spPr>
          <a:xfrm>
            <a:off x="10922188" y="878171"/>
            <a:ext cx="7365812" cy="6871619"/>
          </a:xfrm>
          <a:prstGeom prst="rect">
            <a:avLst/>
          </a:prstGeom>
        </p:spPr>
      </p:pic>
      <p:pic>
        <p:nvPicPr>
          <p:cNvPr id="10" name="Рисунок 9" descr="лого горизонтальная версия без дескриптора.png">
            <a:extLst>
              <a:ext uri="{FF2B5EF4-FFF2-40B4-BE49-F238E27FC236}">
                <a16:creationId xmlns:a16="http://schemas.microsoft.com/office/drawing/2014/main" id="{AD30FB36-98E7-17C1-A82C-0FD1E8F5AE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8443" t="32787" r="18852" b="40984"/>
          <a:stretch>
            <a:fillRect/>
          </a:stretch>
        </p:blipFill>
        <p:spPr>
          <a:xfrm>
            <a:off x="12839821" y="3657928"/>
            <a:ext cx="5505444" cy="1295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5E565D-8DB8-934F-D06F-6F28B8D1102C}"/>
              </a:ext>
            </a:extLst>
          </p:cNvPr>
          <p:cNvSpPr txBox="1"/>
          <p:nvPr/>
        </p:nvSpPr>
        <p:spPr>
          <a:xfrm>
            <a:off x="2864289" y="677495"/>
            <a:ext cx="6585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52844"/>
                </a:solidFill>
                <a:latin typeface="Montserrat Black" pitchFamily="2" charset="-52"/>
              </a:rPr>
              <a:t>Интерактивная доска </a:t>
            </a:r>
          </a:p>
          <a:p>
            <a:r>
              <a:rPr lang="ru-RU" sz="2800" dirty="0" err="1">
                <a:solidFill>
                  <a:srgbClr val="252844"/>
                </a:solidFill>
                <a:latin typeface="Montserrat Black" pitchFamily="2" charset="-52"/>
              </a:rPr>
              <a:t>IQBoard</a:t>
            </a:r>
            <a:r>
              <a:rPr lang="ru-RU" sz="2800" dirty="0">
                <a:solidFill>
                  <a:srgbClr val="252844"/>
                </a:solidFill>
                <a:latin typeface="Montserrat Black" pitchFamily="2" charset="-52"/>
              </a:rPr>
              <a:t> RPT082-20 (RPN082)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65786A-D7F5-5D74-85C4-4CAEBDB6A0DD}"/>
              </a:ext>
            </a:extLst>
          </p:cNvPr>
          <p:cNvSpPr/>
          <p:nvPr/>
        </p:nvSpPr>
        <p:spPr>
          <a:xfrm>
            <a:off x="1146454" y="3233831"/>
            <a:ext cx="828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На обеих сторонах рамки расположено по 18 кнопок для вызова часто используемых функций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03E6BCB-DAB0-E2F1-F5C1-CE7340A704C4}"/>
              </a:ext>
            </a:extLst>
          </p:cNvPr>
          <p:cNvSpPr/>
          <p:nvPr/>
        </p:nvSpPr>
        <p:spPr>
          <a:xfrm>
            <a:off x="1029950" y="4749025"/>
            <a:ext cx="868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Интерактивные доски </a:t>
            </a:r>
            <a:r>
              <a:rPr lang="ru-RU" sz="2400" dirty="0" err="1">
                <a:latin typeface="Montserrat" pitchFamily="2" charset="-52"/>
              </a:rPr>
              <a:t>IQBoard</a:t>
            </a:r>
            <a:r>
              <a:rPr lang="ru-RU" sz="2400" dirty="0">
                <a:latin typeface="Montserrat" pitchFamily="2" charset="-52"/>
              </a:rPr>
              <a:t> серии DVT основаны на оптической технологии цифровых камер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1E8664-139C-0FC6-2B7D-7F1534AA7029}"/>
              </a:ext>
            </a:extLst>
          </p:cNvPr>
          <p:cNvSpPr/>
          <p:nvPr/>
        </p:nvSpPr>
        <p:spPr>
          <a:xfrm>
            <a:off x="991974" y="5961543"/>
            <a:ext cx="8939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Использование четырёх цифровых камер которые отслеживают движущийся по поверхности маркер или любой другой предмет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05863-BEBB-09D4-B263-2154F2DD5BB7}"/>
              </a:ext>
            </a:extLst>
          </p:cNvPr>
          <p:cNvSpPr txBox="1"/>
          <p:nvPr/>
        </p:nvSpPr>
        <p:spPr>
          <a:xfrm>
            <a:off x="1007214" y="7508083"/>
            <a:ext cx="7807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У всех интерактивных досок IQ Board DVT новый дизайн – тонкая черная рамка.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0328E6-C5B8-7B39-5E41-8AE25F9F6649}"/>
              </a:ext>
            </a:extLst>
          </p:cNvPr>
          <p:cNvSpPr/>
          <p:nvPr/>
        </p:nvSpPr>
        <p:spPr>
          <a:xfrm>
            <a:off x="2877618" y="1631603"/>
            <a:ext cx="6571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Функция</a:t>
            </a:r>
            <a:r>
              <a:rPr lang="ru-RU" sz="2400" dirty="0">
                <a:solidFill>
                  <a:srgbClr val="A3A3A3"/>
                </a:solidFill>
                <a:latin typeface="Montserrat" pitchFamily="2" charset="-52"/>
              </a:rPr>
              <a:t> </a:t>
            </a:r>
            <a:r>
              <a:rPr lang="ru-RU" sz="2400" dirty="0">
                <a:latin typeface="Montserrat" pitchFamily="2" charset="-52"/>
              </a:rPr>
              <a:t>Multi-</a:t>
            </a:r>
            <a:r>
              <a:rPr lang="ru-RU" sz="2400" dirty="0" err="1">
                <a:latin typeface="Montserrat" pitchFamily="2" charset="-52"/>
              </a:rPr>
              <a:t>touch</a:t>
            </a:r>
            <a:r>
              <a:rPr lang="ru-RU" sz="2400" dirty="0">
                <a:latin typeface="Montserrat" pitchFamily="2" charset="-52"/>
              </a:rPr>
              <a:t> (до 10 касаний) 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7CE3EC5-C40A-E49F-68F6-7005FBA68E3B}"/>
              </a:ext>
            </a:extLst>
          </p:cNvPr>
          <p:cNvSpPr/>
          <p:nvPr/>
        </p:nvSpPr>
        <p:spPr>
          <a:xfrm>
            <a:off x="11108529" y="8458621"/>
            <a:ext cx="6324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Антибликовое полимерное покрытие доски оптимизировано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FF39A54-E956-65F4-B382-E3C1F000D990}"/>
              </a:ext>
            </a:extLst>
          </p:cNvPr>
          <p:cNvSpPr/>
          <p:nvPr/>
        </p:nvSpPr>
        <p:spPr>
          <a:xfrm>
            <a:off x="822170" y="8635965"/>
            <a:ext cx="9124367" cy="1011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47C7975-B988-082A-C18E-DB593B58605F}"/>
              </a:ext>
            </a:extLst>
          </p:cNvPr>
          <p:cNvSpPr/>
          <p:nvPr/>
        </p:nvSpPr>
        <p:spPr>
          <a:xfrm>
            <a:off x="621004" y="8635969"/>
            <a:ext cx="215524" cy="1011392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40C79CC-9758-E5DD-0B07-BE1E74387F20}"/>
              </a:ext>
            </a:extLst>
          </p:cNvPr>
          <p:cNvSpPr/>
          <p:nvPr/>
        </p:nvSpPr>
        <p:spPr>
          <a:xfrm>
            <a:off x="991973" y="8726163"/>
            <a:ext cx="8939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Можно писать стандартными маркерами сухого стирания, функция распознавания жестов</a:t>
            </a:r>
            <a:endParaRPr lang="en-US" sz="2400" dirty="0">
              <a:latin typeface="Montserrat" pitchFamily="2" charset="-52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38312F9-576A-C875-B608-86C28E3A94A2}"/>
              </a:ext>
            </a:extLst>
          </p:cNvPr>
          <p:cNvCxnSpPr>
            <a:cxnSpLocks/>
          </p:cNvCxnSpPr>
          <p:nvPr/>
        </p:nvCxnSpPr>
        <p:spPr>
          <a:xfrm>
            <a:off x="2590800" y="2258499"/>
            <a:ext cx="7693874" cy="65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2195843" y="1918546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2272043" y="1994746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7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6A74396-5344-8729-15E6-BDC989889AC8}"/>
              </a:ext>
            </a:extLst>
          </p:cNvPr>
          <p:cNvCxnSpPr>
            <a:cxnSpLocks/>
          </p:cNvCxnSpPr>
          <p:nvPr/>
        </p:nvCxnSpPr>
        <p:spPr>
          <a:xfrm>
            <a:off x="6079807" y="7679637"/>
            <a:ext cx="32766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A7DA38-5F0E-B969-F45B-B0CF847B9CD3}"/>
              </a:ext>
            </a:extLst>
          </p:cNvPr>
          <p:cNvSpPr/>
          <p:nvPr/>
        </p:nvSpPr>
        <p:spPr>
          <a:xfrm>
            <a:off x="-14748" y="0"/>
            <a:ext cx="1101779" cy="102870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5C31A44-8E81-F212-7B98-46F662B2FBEA}"/>
              </a:ext>
            </a:extLst>
          </p:cNvPr>
          <p:cNvCxnSpPr>
            <a:cxnSpLocks/>
          </p:cNvCxnSpPr>
          <p:nvPr/>
        </p:nvCxnSpPr>
        <p:spPr>
          <a:xfrm>
            <a:off x="9356407" y="7679637"/>
            <a:ext cx="0" cy="19050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07D6F12B-54C6-1C1B-7D29-7FF92D59E8E8}"/>
              </a:ext>
            </a:extLst>
          </p:cNvPr>
          <p:cNvSpPr/>
          <p:nvPr/>
        </p:nvSpPr>
        <p:spPr>
          <a:xfrm>
            <a:off x="9051607" y="9210032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629F00E-0154-D749-3299-4D9A6FEE4B2E}"/>
              </a:ext>
            </a:extLst>
          </p:cNvPr>
          <p:cNvSpPr/>
          <p:nvPr/>
        </p:nvSpPr>
        <p:spPr>
          <a:xfrm>
            <a:off x="9127807" y="9286232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A985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0D856C-AAFC-C0DC-2DC6-0404B96C39E0}"/>
              </a:ext>
            </a:extLst>
          </p:cNvPr>
          <p:cNvSpPr/>
          <p:nvPr/>
        </p:nvSpPr>
        <p:spPr>
          <a:xfrm>
            <a:off x="1402599" y="3496962"/>
            <a:ext cx="5978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Интерактивная доска </a:t>
            </a:r>
            <a:r>
              <a:rPr lang="ru-RU" sz="2800" b="1" dirty="0" err="1">
                <a:latin typeface="Montserrat Black" pitchFamily="2" charset="-52"/>
              </a:rPr>
              <a:t>IQBoard</a:t>
            </a:r>
            <a:r>
              <a:rPr lang="ru-RU" sz="2800" b="1" dirty="0">
                <a:latin typeface="Montserrat Black" pitchFamily="2" charset="-52"/>
              </a:rPr>
              <a:t> RPT087-20 (RPN087)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F6CA7-F81D-D8DD-E5B8-90F0AC6B511E}"/>
              </a:ext>
            </a:extLst>
          </p:cNvPr>
          <p:cNvSpPr txBox="1"/>
          <p:nvPr/>
        </p:nvSpPr>
        <p:spPr>
          <a:xfrm>
            <a:off x="9876341" y="7952369"/>
            <a:ext cx="761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Большие диагонали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5BB5A5-9778-E917-C525-75955465D301}"/>
              </a:ext>
            </a:extLst>
          </p:cNvPr>
          <p:cNvSpPr/>
          <p:nvPr/>
        </p:nvSpPr>
        <p:spPr>
          <a:xfrm>
            <a:off x="9472954" y="392613"/>
            <a:ext cx="8256639" cy="174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2FF405D-EAFE-B4F5-4F21-72A7921869F3}"/>
              </a:ext>
            </a:extLst>
          </p:cNvPr>
          <p:cNvSpPr/>
          <p:nvPr/>
        </p:nvSpPr>
        <p:spPr>
          <a:xfrm>
            <a:off x="9549155" y="498014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Также они могут применяться в корпоративной среде – в конференц-залах и больших переговорных, на объектах культуры – музеях и галереях и на выставочных площадях</a:t>
            </a:r>
            <a:endParaRPr lang="en-US" sz="2200" dirty="0">
              <a:latin typeface="Montserrat 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EDB926-1E25-22FC-C0E8-B54C42456B38}"/>
              </a:ext>
            </a:extLst>
          </p:cNvPr>
          <p:cNvSpPr/>
          <p:nvPr/>
        </p:nvSpPr>
        <p:spPr>
          <a:xfrm>
            <a:off x="9244355" y="392614"/>
            <a:ext cx="228600" cy="17402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44574F3-2570-8865-8D0B-0FF8C9E303AD}"/>
              </a:ext>
            </a:extLst>
          </p:cNvPr>
          <p:cNvSpPr/>
          <p:nvPr/>
        </p:nvSpPr>
        <p:spPr>
          <a:xfrm>
            <a:off x="9980735" y="8880280"/>
            <a:ext cx="6274868" cy="1155159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FEB871F-ABBA-9C5A-7DA3-6BD661F375EB}"/>
              </a:ext>
            </a:extLst>
          </p:cNvPr>
          <p:cNvSpPr/>
          <p:nvPr/>
        </p:nvSpPr>
        <p:spPr>
          <a:xfrm>
            <a:off x="10116323" y="9074108"/>
            <a:ext cx="6122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Такие доски широко применяются для образовательных целей</a:t>
            </a:r>
            <a:endParaRPr lang="en-US" sz="2200" dirty="0">
              <a:latin typeface="Montserrat 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8F52342-41D6-8811-BC9D-429BB52FC52B}"/>
              </a:ext>
            </a:extLst>
          </p:cNvPr>
          <p:cNvSpPr/>
          <p:nvPr/>
        </p:nvSpPr>
        <p:spPr>
          <a:xfrm>
            <a:off x="1532139" y="398653"/>
            <a:ext cx="7183770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E79394F-630D-A566-B0DF-6C176AB08A4E}"/>
              </a:ext>
            </a:extLst>
          </p:cNvPr>
          <p:cNvSpPr/>
          <p:nvPr/>
        </p:nvSpPr>
        <p:spPr>
          <a:xfrm>
            <a:off x="1417839" y="400934"/>
            <a:ext cx="228600" cy="117439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A5DA0AB-6DF6-A3FA-F286-607E8F54A2E4}"/>
              </a:ext>
            </a:extLst>
          </p:cNvPr>
          <p:cNvSpPr/>
          <p:nvPr/>
        </p:nvSpPr>
        <p:spPr>
          <a:xfrm>
            <a:off x="1759549" y="574089"/>
            <a:ext cx="68358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18 «горячих» кнопок для вызова наиболее востребованных функций;</a:t>
            </a:r>
            <a:br>
              <a:rPr lang="ru-RU" sz="2400" b="0" i="0" u="none" strike="noStrike" dirty="0">
                <a:solidFill>
                  <a:srgbClr val="000000"/>
                </a:solidFill>
                <a:effectLst/>
                <a:latin typeface="Montserrat "/>
              </a:rPr>
            </a:br>
            <a:endParaRPr lang="en-US" sz="2200" dirty="0">
              <a:latin typeface="Montserrat 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2AA4E2-22A2-B875-0FAA-8AAE7DDEE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0222" b="13711"/>
          <a:stretch/>
        </p:blipFill>
        <p:spPr>
          <a:xfrm>
            <a:off x="426053" y="4076701"/>
            <a:ext cx="8028039" cy="57848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F72C38-1438-0873-4F73-887112EC2C88}"/>
              </a:ext>
            </a:extLst>
          </p:cNvPr>
          <p:cNvSpPr/>
          <p:nvPr/>
        </p:nvSpPr>
        <p:spPr>
          <a:xfrm>
            <a:off x="9356407" y="2334009"/>
            <a:ext cx="8373183" cy="210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3B3408-AD0E-D4CD-A853-D19D56E61475}"/>
              </a:ext>
            </a:extLst>
          </p:cNvPr>
          <p:cNvSpPr/>
          <p:nvPr/>
        </p:nvSpPr>
        <p:spPr>
          <a:xfrm>
            <a:off x="9242108" y="2335519"/>
            <a:ext cx="228600" cy="2111393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1DDC18-98B5-4401-709F-983B232F986E}"/>
              </a:ext>
            </a:extLst>
          </p:cNvPr>
          <p:cNvSpPr/>
          <p:nvPr/>
        </p:nvSpPr>
        <p:spPr>
          <a:xfrm>
            <a:off x="9583818" y="2426272"/>
            <a:ext cx="8197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Оптическая светодиодная технология с приемниками инфракрасного излучения, которая воспринимает касание любым предметом и не требует специальных средств рисования и управления.</a:t>
            </a:r>
            <a:endParaRPr lang="en-US" sz="2200" dirty="0">
              <a:latin typeface="Montserrat 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B1023FB-1159-03C1-6CD5-FEE2851599F6}"/>
              </a:ext>
            </a:extLst>
          </p:cNvPr>
          <p:cNvSpPr/>
          <p:nvPr/>
        </p:nvSpPr>
        <p:spPr>
          <a:xfrm>
            <a:off x="9507617" y="4677211"/>
            <a:ext cx="8256639" cy="1028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B3DA349-E2C4-952C-41BE-5CB951B53DE7}"/>
              </a:ext>
            </a:extLst>
          </p:cNvPr>
          <p:cNvSpPr/>
          <p:nvPr/>
        </p:nvSpPr>
        <p:spPr>
          <a:xfrm>
            <a:off x="9279018" y="4677212"/>
            <a:ext cx="228600" cy="102837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4B739AD-D3B7-4FD8-955F-CB304375C86D}"/>
              </a:ext>
            </a:extLst>
          </p:cNvPr>
          <p:cNvSpPr/>
          <p:nvPr/>
        </p:nvSpPr>
        <p:spPr>
          <a:xfrm>
            <a:off x="1532139" y="1796058"/>
            <a:ext cx="7183770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657210A-A81A-91C1-F6E0-023E91DC40FC}"/>
              </a:ext>
            </a:extLst>
          </p:cNvPr>
          <p:cNvSpPr/>
          <p:nvPr/>
        </p:nvSpPr>
        <p:spPr>
          <a:xfrm>
            <a:off x="1417839" y="1798339"/>
            <a:ext cx="228600" cy="1174394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500B57F-F9F1-2A13-0F9A-857D24D6C440}"/>
              </a:ext>
            </a:extLst>
          </p:cNvPr>
          <p:cNvSpPr/>
          <p:nvPr/>
        </p:nvSpPr>
        <p:spPr>
          <a:xfrm>
            <a:off x="1759549" y="1971494"/>
            <a:ext cx="6835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Покрытие с антибликовыми и антивандальными свойствами;</a:t>
            </a:r>
            <a:endParaRPr lang="en-US" sz="2200" dirty="0">
              <a:latin typeface="Montserrat 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ACBAC7-D366-D376-E7EF-639334523F94}"/>
              </a:ext>
            </a:extLst>
          </p:cNvPr>
          <p:cNvSpPr/>
          <p:nvPr/>
        </p:nvSpPr>
        <p:spPr>
          <a:xfrm>
            <a:off x="9614298" y="4782386"/>
            <a:ext cx="745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Функции</a:t>
            </a:r>
            <a:r>
              <a:rPr lang="ru-RU" sz="2400" dirty="0">
                <a:solidFill>
                  <a:srgbClr val="A3A3A3"/>
                </a:solidFill>
                <a:latin typeface="Montserrat" pitchFamily="2" charset="-52"/>
              </a:rPr>
              <a:t> </a:t>
            </a:r>
            <a:r>
              <a:rPr lang="ru-RU" sz="2400" dirty="0">
                <a:latin typeface="Montserrat" pitchFamily="2" charset="-52"/>
              </a:rPr>
              <a:t>Multi-</a:t>
            </a:r>
            <a:r>
              <a:rPr lang="ru-RU" sz="2400" dirty="0" err="1">
                <a:latin typeface="Montserrat" pitchFamily="2" charset="-52"/>
              </a:rPr>
              <a:t>touch</a:t>
            </a:r>
            <a:r>
              <a:rPr lang="ru-RU" sz="2400" dirty="0">
                <a:latin typeface="Montserrat" pitchFamily="2" charset="-52"/>
              </a:rPr>
              <a:t> (до 10 касаний) и распознавания жестов.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400" dirty="0">
              <a:latin typeface="Montserrat" pitchFamily="2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BBDE87-AD04-F7E1-2B4D-38DB0186B206}"/>
              </a:ext>
            </a:extLst>
          </p:cNvPr>
          <p:cNvSpPr/>
          <p:nvPr/>
        </p:nvSpPr>
        <p:spPr>
          <a:xfrm>
            <a:off x="9507617" y="5946098"/>
            <a:ext cx="8256639" cy="1483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0B8DDA4-DF65-B878-F49C-6B24BE116301}"/>
              </a:ext>
            </a:extLst>
          </p:cNvPr>
          <p:cNvSpPr/>
          <p:nvPr/>
        </p:nvSpPr>
        <p:spPr>
          <a:xfrm>
            <a:off x="9279018" y="5946100"/>
            <a:ext cx="228600" cy="1483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0B7537D-38A4-A37F-3DB1-94AF4D32DC85}"/>
              </a:ext>
            </a:extLst>
          </p:cNvPr>
          <p:cNvSpPr/>
          <p:nvPr/>
        </p:nvSpPr>
        <p:spPr>
          <a:xfrm>
            <a:off x="9614299" y="6133232"/>
            <a:ext cx="787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Быстрый перевод проектора в экономичный режим; Серебристая рамка – изящное дополнение интерьера</a:t>
            </a:r>
            <a:endParaRPr lang="en-US" sz="2400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845413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F3A8FC6-409D-A203-4B4C-089919662765}"/>
              </a:ext>
            </a:extLst>
          </p:cNvPr>
          <p:cNvCxnSpPr>
            <a:cxnSpLocks/>
          </p:cNvCxnSpPr>
          <p:nvPr/>
        </p:nvCxnSpPr>
        <p:spPr>
          <a:xfrm>
            <a:off x="5387916" y="3345285"/>
            <a:ext cx="2505590" cy="27254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-25810" y="0"/>
            <a:ext cx="5191985" cy="38481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B89C6-3555-4777-1F21-53F055C11F40}"/>
              </a:ext>
            </a:extLst>
          </p:cNvPr>
          <p:cNvSpPr txBox="1"/>
          <p:nvPr/>
        </p:nvSpPr>
        <p:spPr>
          <a:xfrm>
            <a:off x="8192739" y="1699698"/>
            <a:ext cx="779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Широкое применение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9ACB5CE-4C4C-8C86-C1EC-AC174C0BD5C6}"/>
              </a:ext>
            </a:extLst>
          </p:cNvPr>
          <p:cNvCxnSpPr>
            <a:cxnSpLocks/>
          </p:cNvCxnSpPr>
          <p:nvPr/>
        </p:nvCxnSpPr>
        <p:spPr>
          <a:xfrm flipH="1" flipV="1">
            <a:off x="7893506" y="1498431"/>
            <a:ext cx="9674" cy="1874108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F65E53E-DC44-796B-F15A-A86FE29B3D28}"/>
              </a:ext>
            </a:extLst>
          </p:cNvPr>
          <p:cNvCxnSpPr>
            <a:cxnSpLocks/>
          </p:cNvCxnSpPr>
          <p:nvPr/>
        </p:nvCxnSpPr>
        <p:spPr>
          <a:xfrm>
            <a:off x="7903180" y="1492391"/>
            <a:ext cx="7153791" cy="604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E2C121D7-B6A7-7817-66B8-3BDAEB5CB226}"/>
              </a:ext>
            </a:extLst>
          </p:cNvPr>
          <p:cNvSpPr/>
          <p:nvPr/>
        </p:nvSpPr>
        <p:spPr>
          <a:xfrm>
            <a:off x="14761845" y="1237938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CC33E9B-10BC-39E0-702F-0389C93D9F5F}"/>
              </a:ext>
            </a:extLst>
          </p:cNvPr>
          <p:cNvSpPr/>
          <p:nvPr/>
        </p:nvSpPr>
        <p:spPr>
          <a:xfrm>
            <a:off x="14838045" y="1314138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120F3D2-79C2-DD1D-ABB1-6897F31B9028}"/>
              </a:ext>
            </a:extLst>
          </p:cNvPr>
          <p:cNvSpPr/>
          <p:nvPr/>
        </p:nvSpPr>
        <p:spPr>
          <a:xfrm>
            <a:off x="8620754" y="4111828"/>
            <a:ext cx="8591156" cy="138541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D924728-7570-DFA1-E3DD-C0D782BA011C}"/>
              </a:ext>
            </a:extLst>
          </p:cNvPr>
          <p:cNvSpPr/>
          <p:nvPr/>
        </p:nvSpPr>
        <p:spPr>
          <a:xfrm>
            <a:off x="8849354" y="5786412"/>
            <a:ext cx="8357038" cy="1122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40C39E5-CB30-FB97-B1F2-42E5F4D66133}"/>
              </a:ext>
            </a:extLst>
          </p:cNvPr>
          <p:cNvSpPr/>
          <p:nvPr/>
        </p:nvSpPr>
        <p:spPr>
          <a:xfrm>
            <a:off x="8620754" y="5831958"/>
            <a:ext cx="228600" cy="112248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C32923-64C0-EDDF-DE5A-78F9B3149F12}"/>
              </a:ext>
            </a:extLst>
          </p:cNvPr>
          <p:cNvSpPr/>
          <p:nvPr/>
        </p:nvSpPr>
        <p:spPr>
          <a:xfrm>
            <a:off x="838200" y="4834135"/>
            <a:ext cx="607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Montserrat Black" pitchFamily="2" charset="-52"/>
              </a:rPr>
              <a:t>Интерактивная доска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Montserrat Black" pitchFamily="2" charset="-52"/>
              </a:rPr>
              <a:t>IQBoard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Montserrat Black" pitchFamily="2" charset="-52"/>
              </a:rPr>
              <a:t> RPT097</a:t>
            </a:r>
            <a:r>
              <a:rPr lang="en-US" sz="2800" dirty="0">
                <a:latin typeface="Montserrat Black" pitchFamily="2" charset="-52"/>
              </a:rPr>
              <a:t> </a:t>
            </a:r>
            <a:endParaRPr lang="ru-RU" sz="2800" b="1" dirty="0">
              <a:latin typeface="Montserrat Black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B312E-29FA-6A58-E560-A9FB9248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0222" b="13711"/>
          <a:stretch/>
        </p:blipFill>
        <p:spPr>
          <a:xfrm>
            <a:off x="664290" y="-82427"/>
            <a:ext cx="6694639" cy="4824021"/>
          </a:xfrm>
          <a:prstGeom prst="rect">
            <a:avLst/>
          </a:prstGeom>
        </p:spPr>
      </p:pic>
      <p:sp>
        <p:nvSpPr>
          <p:cNvPr id="6" name="Скругленный прямоугольник 88">
            <a:extLst>
              <a:ext uri="{FF2B5EF4-FFF2-40B4-BE49-F238E27FC236}">
                <a16:creationId xmlns:a16="http://schemas.microsoft.com/office/drawing/2014/main" id="{E2656303-4A2D-D6B4-AE2B-6EABB8E16599}"/>
              </a:ext>
            </a:extLst>
          </p:cNvPr>
          <p:cNvSpPr/>
          <p:nvPr/>
        </p:nvSpPr>
        <p:spPr>
          <a:xfrm>
            <a:off x="838200" y="6071354"/>
            <a:ext cx="6350103" cy="1907005"/>
          </a:xfrm>
          <a:prstGeom prst="roundRect">
            <a:avLst/>
          </a:prstGeom>
          <a:solidFill>
            <a:srgbClr val="25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0D12A5-85CC-CA01-AF8D-2CFD92BF19FC}"/>
              </a:ext>
            </a:extLst>
          </p:cNvPr>
          <p:cNvSpPr/>
          <p:nvPr/>
        </p:nvSpPr>
        <p:spPr>
          <a:xfrm>
            <a:off x="1420810" y="6440080"/>
            <a:ext cx="5181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Montserrat" pitchFamily="2" charset="-52"/>
              </a:rPr>
              <a:t>Интерактивные доски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Montserrat" pitchFamily="2" charset="-52"/>
              </a:rPr>
              <a:t>IQBoard</a:t>
            </a:r>
            <a:r>
              <a:rPr lang="ru-RU" sz="2300" dirty="0">
                <a:solidFill>
                  <a:schemeClr val="bg1"/>
                </a:solidFill>
                <a:latin typeface="Montserrat" pitchFamily="2" charset="-52"/>
              </a:rPr>
              <a:t> основаны на оптической технологии цифровых камер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333040-AF4D-0240-4D8E-7E47C3643D63}"/>
              </a:ext>
            </a:extLst>
          </p:cNvPr>
          <p:cNvSpPr/>
          <p:nvPr/>
        </p:nvSpPr>
        <p:spPr>
          <a:xfrm>
            <a:off x="8854872" y="4389035"/>
            <a:ext cx="810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Широкое применение в образовательных целях и корпоративной среде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6C9178-AF06-AEC4-3FB1-29D56415F9FC}"/>
              </a:ext>
            </a:extLst>
          </p:cNvPr>
          <p:cNvSpPr/>
          <p:nvPr/>
        </p:nvSpPr>
        <p:spPr>
          <a:xfrm>
            <a:off x="9002036" y="5932155"/>
            <a:ext cx="779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Оптическая светодиодная технология с приемниками инфракрасного излучения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BEFB3E4-0524-E0C3-6DFC-844FFB1FF570}"/>
              </a:ext>
            </a:extLst>
          </p:cNvPr>
          <p:cNvSpPr/>
          <p:nvPr/>
        </p:nvSpPr>
        <p:spPr>
          <a:xfrm>
            <a:off x="8849354" y="7178125"/>
            <a:ext cx="8357038" cy="1122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3D399E2-8472-46D0-5A1C-139AD453B848}"/>
              </a:ext>
            </a:extLst>
          </p:cNvPr>
          <p:cNvSpPr/>
          <p:nvPr/>
        </p:nvSpPr>
        <p:spPr>
          <a:xfrm>
            <a:off x="8620754" y="7223671"/>
            <a:ext cx="228600" cy="1122484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BA37DD5-DF80-5371-1E78-3624638A3509}"/>
              </a:ext>
            </a:extLst>
          </p:cNvPr>
          <p:cNvSpPr/>
          <p:nvPr/>
        </p:nvSpPr>
        <p:spPr>
          <a:xfrm>
            <a:off x="9002036" y="7369414"/>
            <a:ext cx="779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Технология </a:t>
            </a:r>
            <a:r>
              <a:rPr lang="ru-RU" sz="2400" dirty="0" err="1">
                <a:latin typeface="Montserrat" pitchFamily="2" charset="-52"/>
              </a:rPr>
              <a:t>multi</a:t>
            </a:r>
            <a:r>
              <a:rPr lang="ru-RU" sz="2400" dirty="0">
                <a:latin typeface="Montserrat" pitchFamily="2" charset="-52"/>
              </a:rPr>
              <a:t>- </a:t>
            </a:r>
            <a:r>
              <a:rPr lang="ru-RU" sz="2400" dirty="0" err="1">
                <a:latin typeface="Montserrat" pitchFamily="2" charset="-52"/>
              </a:rPr>
              <a:t>touch</a:t>
            </a:r>
            <a:r>
              <a:rPr lang="ru-RU" sz="2400" dirty="0">
                <a:latin typeface="Montserrat" pitchFamily="2" charset="-52"/>
              </a:rPr>
              <a:t> (до 10 касаний) и функция распознавания жестов 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88E9170-3454-7661-9B6B-942DE8BF6D94}"/>
              </a:ext>
            </a:extLst>
          </p:cNvPr>
          <p:cNvSpPr/>
          <p:nvPr/>
        </p:nvSpPr>
        <p:spPr>
          <a:xfrm>
            <a:off x="8849354" y="8547982"/>
            <a:ext cx="8357038" cy="1122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36807D0-096F-188B-C2E2-23174575B60F}"/>
              </a:ext>
            </a:extLst>
          </p:cNvPr>
          <p:cNvSpPr/>
          <p:nvPr/>
        </p:nvSpPr>
        <p:spPr>
          <a:xfrm>
            <a:off x="8620754" y="8593528"/>
            <a:ext cx="228600" cy="112248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5E5594E-9CB6-D747-3BCA-252020C1B474}"/>
              </a:ext>
            </a:extLst>
          </p:cNvPr>
          <p:cNvSpPr/>
          <p:nvPr/>
        </p:nvSpPr>
        <p:spPr>
          <a:xfrm>
            <a:off x="9002036" y="8693725"/>
            <a:ext cx="779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18 «горячих» кнопок для вызова востребованных функций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70EEDD-E95C-15CE-C08B-0C35D56EE455}"/>
              </a:ext>
            </a:extLst>
          </p:cNvPr>
          <p:cNvSpPr txBox="1"/>
          <p:nvPr/>
        </p:nvSpPr>
        <p:spPr>
          <a:xfrm>
            <a:off x="1091330" y="8492823"/>
            <a:ext cx="6811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Воспринимает касание любым предметом, покрытие с антибликовыми и антивандальными свойствами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8F96B71-4C04-6D35-38F5-3B70EAB6A84A}"/>
              </a:ext>
            </a:extLst>
          </p:cNvPr>
          <p:cNvSpPr/>
          <p:nvPr/>
        </p:nvSpPr>
        <p:spPr>
          <a:xfrm>
            <a:off x="838200" y="8400282"/>
            <a:ext cx="7064980" cy="138541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0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95900"/>
            <a:ext cx="6705600" cy="49911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07680" y="2152738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52844"/>
                </a:solidFill>
                <a:latin typeface="Montserrat Black" pitchFamily="2" charset="-52"/>
              </a:rPr>
              <a:t>Интерактивный комплект RPN087/IN114BBS/WTH130</a:t>
            </a:r>
          </a:p>
        </p:txBody>
      </p:sp>
      <p:pic>
        <p:nvPicPr>
          <p:cNvPr id="7" name="Рисунок 6" descr="лого горизонтальная версия без дескриптора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18161" t="19133" r="15247" b="34230"/>
          <a:stretch>
            <a:fillRect/>
          </a:stretch>
        </p:blipFill>
        <p:spPr>
          <a:xfrm>
            <a:off x="1828800" y="4229100"/>
            <a:ext cx="3733800" cy="14708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412480" y="6724829"/>
            <a:ext cx="9448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12480" y="5200829"/>
            <a:ext cx="9448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83880" y="5200829"/>
            <a:ext cx="228600" cy="1295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83880" y="6724829"/>
            <a:ext cx="228600" cy="6858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64880" y="5277029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Оснащение переговорных комнат, учебных аудиторий позволяет организовать совместную интерактивную работу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26F86B-79CF-01DD-2E6F-9F7569A43F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7" b="14812"/>
          <a:stretch/>
        </p:blipFill>
        <p:spPr>
          <a:xfrm>
            <a:off x="-1311736" y="2372618"/>
            <a:ext cx="9160336" cy="68743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53E06-711E-8597-B9A9-96F3CAE20DD2}"/>
              </a:ext>
            </a:extLst>
          </p:cNvPr>
          <p:cNvSpPr/>
          <p:nvPr/>
        </p:nvSpPr>
        <p:spPr>
          <a:xfrm>
            <a:off x="8178362" y="3511987"/>
            <a:ext cx="8591156" cy="138541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10C61D-C5DA-5EC9-E1D1-961173F5B817}"/>
              </a:ext>
            </a:extLst>
          </p:cNvPr>
          <p:cNvSpPr/>
          <p:nvPr/>
        </p:nvSpPr>
        <p:spPr>
          <a:xfrm>
            <a:off x="8412480" y="3789194"/>
            <a:ext cx="810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Широкое применение в образовательных целях и корпоративной среде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E5554A-DA54-6557-C864-188F9798C492}"/>
              </a:ext>
            </a:extLst>
          </p:cNvPr>
          <p:cNvSpPr/>
          <p:nvPr/>
        </p:nvSpPr>
        <p:spPr>
          <a:xfrm>
            <a:off x="8534400" y="681990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Простой и удобный в установке и использовании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80207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65AFA23-E18F-600E-0B0D-7B9DC2DA17B9}"/>
              </a:ext>
            </a:extLst>
          </p:cNvPr>
          <p:cNvCxnSpPr>
            <a:cxnSpLocks/>
          </p:cNvCxnSpPr>
          <p:nvPr/>
        </p:nvCxnSpPr>
        <p:spPr>
          <a:xfrm flipH="1">
            <a:off x="2307968" y="8405832"/>
            <a:ext cx="2895600" cy="228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FA928E2-CC70-CC5D-BB05-C928CC1F5467}"/>
              </a:ext>
            </a:extLst>
          </p:cNvPr>
          <p:cNvCxnSpPr>
            <a:cxnSpLocks/>
          </p:cNvCxnSpPr>
          <p:nvPr/>
        </p:nvCxnSpPr>
        <p:spPr>
          <a:xfrm>
            <a:off x="2362200" y="3618802"/>
            <a:ext cx="0" cy="480983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снимок экрана, Плоский дисплей, Устройство отображения, телевидение&#10;&#10;Автоматически созданное описание">
            <a:extLst>
              <a:ext uri="{FF2B5EF4-FFF2-40B4-BE49-F238E27FC236}">
                <a16:creationId xmlns:a16="http://schemas.microsoft.com/office/drawing/2014/main" id="{3229D317-2A34-7EC7-B3F4-8E2FA5DC7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379" r="52342" b="16737"/>
          <a:stretch/>
        </p:blipFill>
        <p:spPr>
          <a:xfrm>
            <a:off x="10650753" y="2634124"/>
            <a:ext cx="7188610" cy="7677030"/>
          </a:xfrm>
          <a:prstGeom prst="rect">
            <a:avLst/>
          </a:prstGeom>
        </p:spPr>
      </p:pic>
      <p:sp>
        <p:nvSpPr>
          <p:cNvPr id="115" name="Прямоугольник 114"/>
          <p:cNvSpPr/>
          <p:nvPr/>
        </p:nvSpPr>
        <p:spPr>
          <a:xfrm>
            <a:off x="-25810" y="0"/>
            <a:ext cx="7188610" cy="3848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5799545" y="2476500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6996029" y="1271889"/>
            <a:ext cx="0" cy="1204611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16691229" y="1162259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16767429" y="1238459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482D7B-6E56-2A0F-6984-9FE4472BAAA3}"/>
              </a:ext>
            </a:extLst>
          </p:cNvPr>
          <p:cNvSpPr/>
          <p:nvPr/>
        </p:nvSpPr>
        <p:spPr>
          <a:xfrm>
            <a:off x="11733838" y="7647347"/>
            <a:ext cx="5566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 Black" pitchFamily="2" charset="-52"/>
              </a:rPr>
              <a:t>Интерактивный дисплей </a:t>
            </a:r>
            <a:r>
              <a:rPr lang="en-US" sz="2400" b="0" i="0" dirty="0" err="1">
                <a:effectLst/>
                <a:latin typeface="Montserrat Black" pitchFamily="2" charset="-52"/>
              </a:rPr>
              <a:t>Lumien</a:t>
            </a:r>
            <a:r>
              <a:rPr lang="en-US" sz="2400" b="0" i="0" dirty="0">
                <a:effectLst/>
                <a:latin typeface="Montserrat Black" pitchFamily="2" charset="-52"/>
              </a:rPr>
              <a:t> Master Fold</a:t>
            </a:r>
            <a:r>
              <a:rPr lang="ru-RU" sz="2400" b="0" i="0" dirty="0">
                <a:effectLst/>
                <a:latin typeface="Montserrat Black" pitchFamily="2" charset="-52"/>
              </a:rPr>
              <a:t> </a:t>
            </a:r>
            <a:r>
              <a:rPr lang="en-US" sz="2400" b="0" i="0" dirty="0">
                <a:effectLst/>
                <a:latin typeface="Montserrat Black" pitchFamily="2" charset="-52"/>
              </a:rPr>
              <a:t>LMF-100120</a:t>
            </a:r>
          </a:p>
          <a:p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endParaRPr lang="ru-RU" sz="2400" b="1" dirty="0">
              <a:latin typeface="Montserrat ExtraBold" pitchFamily="2" charset="-52"/>
            </a:endParaRP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6D51EA77-0A6B-1B88-EC2E-76A9CBDD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/>
          <a:stretch/>
        </p:blipFill>
        <p:spPr bwMode="auto">
          <a:xfrm>
            <a:off x="0" y="1406627"/>
            <a:ext cx="7637249" cy="47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B296F-EF15-2574-2ACE-48E6DEDA5CF1}"/>
              </a:ext>
            </a:extLst>
          </p:cNvPr>
          <p:cNvSpPr txBox="1"/>
          <p:nvPr/>
        </p:nvSpPr>
        <p:spPr>
          <a:xfrm>
            <a:off x="8001000" y="1043197"/>
            <a:ext cx="913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Проекционные экраны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F76DC-B14E-AEEB-E029-635D861DE2F9}"/>
              </a:ext>
            </a:extLst>
          </p:cNvPr>
          <p:cNvSpPr txBox="1"/>
          <p:nvPr/>
        </p:nvSpPr>
        <p:spPr>
          <a:xfrm>
            <a:off x="8001000" y="1929483"/>
            <a:ext cx="9339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666666"/>
                </a:solidFill>
                <a:effectLst/>
                <a:latin typeface="Montserrat" pitchFamily="2" charset="-52"/>
              </a:rPr>
              <a:t>С электроприводом, на стойке и крепящиеся  к стене</a:t>
            </a:r>
            <a:endParaRPr lang="ru-RU" sz="2200" dirty="0">
              <a:latin typeface="Montserrat" pitchFamily="2" charset="-52"/>
            </a:endParaRPr>
          </a:p>
        </p:txBody>
      </p:sp>
      <p:pic>
        <p:nvPicPr>
          <p:cNvPr id="16" name="Рисунок 15" descr="Изображение выглядит как снег, снимок экрана, зим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D67C068A-9A2F-B553-E530-2CADF45A8F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766" r="35778" b="13504"/>
          <a:stretch/>
        </p:blipFill>
        <p:spPr>
          <a:xfrm>
            <a:off x="4314077" y="4039372"/>
            <a:ext cx="6260476" cy="57222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82C0143-C444-2197-0D58-5A07BDD0C07D}"/>
              </a:ext>
            </a:extLst>
          </p:cNvPr>
          <p:cNvSpPr/>
          <p:nvPr/>
        </p:nvSpPr>
        <p:spPr>
          <a:xfrm>
            <a:off x="684635" y="532954"/>
            <a:ext cx="576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 Black" pitchFamily="2" charset="-52"/>
              </a:rPr>
              <a:t>Интерактивный дисплей </a:t>
            </a:r>
            <a:r>
              <a:rPr lang="en-US" sz="2400" b="0" i="0" dirty="0" err="1">
                <a:effectLst/>
                <a:latin typeface="Montserrat Black" pitchFamily="2" charset="-52"/>
              </a:rPr>
              <a:t>Lumien</a:t>
            </a:r>
            <a:r>
              <a:rPr lang="en-US" sz="2400" b="0" i="0" dirty="0">
                <a:effectLst/>
                <a:latin typeface="Montserrat Black" pitchFamily="2" charset="-52"/>
              </a:rPr>
              <a:t> LMRC-100108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3D338A4-6C26-3A0E-DED8-FBC88AAC8C61}"/>
              </a:ext>
            </a:extLst>
          </p:cNvPr>
          <p:cNvSpPr/>
          <p:nvPr/>
        </p:nvSpPr>
        <p:spPr>
          <a:xfrm>
            <a:off x="2057400" y="8112107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F80D0FD-AF79-3E79-8803-9D27E8608520}"/>
              </a:ext>
            </a:extLst>
          </p:cNvPr>
          <p:cNvSpPr/>
          <p:nvPr/>
        </p:nvSpPr>
        <p:spPr>
          <a:xfrm>
            <a:off x="2133600" y="8188307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F5B99C-3BED-6469-F447-6DCB7F95A727}"/>
              </a:ext>
            </a:extLst>
          </p:cNvPr>
          <p:cNvSpPr txBox="1"/>
          <p:nvPr/>
        </p:nvSpPr>
        <p:spPr>
          <a:xfrm>
            <a:off x="6224647" y="9121020"/>
            <a:ext cx="5002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Black" pitchFamily="2" charset="-52"/>
              </a:rPr>
              <a:t>Проекционные экраны   </a:t>
            </a:r>
            <a:r>
              <a:rPr lang="en-US" sz="2400" b="0" i="0" dirty="0">
                <a:effectLst/>
                <a:latin typeface="Montserrat Black" pitchFamily="2" charset="-52"/>
              </a:rPr>
              <a:t>Da-Lite Giant Screen </a:t>
            </a:r>
            <a:r>
              <a:rPr lang="en-US" sz="2400" b="0" i="0" dirty="0" err="1">
                <a:effectLst/>
                <a:latin typeface="Montserrat Black" pitchFamily="2" charset="-52"/>
              </a:rPr>
              <a:t>Electrol</a:t>
            </a:r>
            <a:endParaRPr lang="en-US" sz="2400" b="0" i="0" dirty="0">
              <a:effectLst/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4204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7880A0E-1E4A-498F-472E-3099AC6C7BE5}"/>
              </a:ext>
            </a:extLst>
          </p:cNvPr>
          <p:cNvSpPr/>
          <p:nvPr/>
        </p:nvSpPr>
        <p:spPr>
          <a:xfrm>
            <a:off x="842392" y="7799563"/>
            <a:ext cx="9416499" cy="993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9060394-6468-1CA6-8E49-ED72EEA879F8}"/>
              </a:ext>
            </a:extLst>
          </p:cNvPr>
          <p:cNvSpPr/>
          <p:nvPr/>
        </p:nvSpPr>
        <p:spPr>
          <a:xfrm>
            <a:off x="837807" y="6142966"/>
            <a:ext cx="9416499" cy="1414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3968734-EDCD-9D82-3B15-7FD348C1E129}"/>
              </a:ext>
            </a:extLst>
          </p:cNvPr>
          <p:cNvSpPr/>
          <p:nvPr/>
        </p:nvSpPr>
        <p:spPr>
          <a:xfrm>
            <a:off x="872529" y="4241650"/>
            <a:ext cx="8115293" cy="1694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5FEBD4B-2346-1079-6813-EF76235C945C}"/>
              </a:ext>
            </a:extLst>
          </p:cNvPr>
          <p:cNvSpPr/>
          <p:nvPr/>
        </p:nvSpPr>
        <p:spPr>
          <a:xfrm>
            <a:off x="643929" y="4241651"/>
            <a:ext cx="228600" cy="1694667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1734800" y="5448300"/>
            <a:ext cx="6553200" cy="4838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10210800" y="4102134"/>
            <a:ext cx="171369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0210800" y="1493762"/>
            <a:ext cx="0" cy="2608372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9906000" y="1187239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9982200" y="1263439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482D7B-6E56-2A0F-6984-9FE4472BAAA3}"/>
              </a:ext>
            </a:extLst>
          </p:cNvPr>
          <p:cNvSpPr/>
          <p:nvPr/>
        </p:nvSpPr>
        <p:spPr>
          <a:xfrm>
            <a:off x="10828683" y="279298"/>
            <a:ext cx="6719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en-US" sz="2800" b="0" i="0" dirty="0" err="1">
                <a:effectLst/>
                <a:latin typeface="Montserrat Black" pitchFamily="2" charset="-52"/>
              </a:rPr>
              <a:t>Lumien</a:t>
            </a:r>
            <a:r>
              <a:rPr lang="en-US" sz="2800" b="0" i="0" dirty="0">
                <a:effectLst/>
                <a:latin typeface="Montserrat Black" pitchFamily="2" charset="-52"/>
              </a:rPr>
              <a:t> LMF-100120</a:t>
            </a:r>
          </a:p>
          <a:p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ru-RU" sz="2800" b="1" dirty="0">
              <a:latin typeface="Montserrat ExtraBold" pitchFamily="2" charset="-52"/>
            </a:endParaRPr>
          </a:p>
        </p:txBody>
      </p:sp>
      <p:pic>
        <p:nvPicPr>
          <p:cNvPr id="15" name="Рисунок 14" descr="Изображение выглядит как снимок экрана, Плоский дисплей, Устройство отображения, телевидение&#10;&#10;Автоматически созданное описание">
            <a:extLst>
              <a:ext uri="{FF2B5EF4-FFF2-40B4-BE49-F238E27FC236}">
                <a16:creationId xmlns:a16="http://schemas.microsoft.com/office/drawing/2014/main" id="{37F28F14-4704-1358-7F59-58210F842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379" r="52342" b="16737"/>
          <a:stretch/>
        </p:blipFill>
        <p:spPr>
          <a:xfrm>
            <a:off x="10197068" y="1900322"/>
            <a:ext cx="7188610" cy="767703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479EBF8-84CA-E70C-F50C-64C95DF6EC11}"/>
              </a:ext>
            </a:extLst>
          </p:cNvPr>
          <p:cNvSpPr/>
          <p:nvPr/>
        </p:nvSpPr>
        <p:spPr>
          <a:xfrm>
            <a:off x="620783" y="475860"/>
            <a:ext cx="8984935" cy="1080404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FC07B6-CAAD-23E4-6490-19F4150FE52C}"/>
              </a:ext>
            </a:extLst>
          </p:cNvPr>
          <p:cNvSpPr txBox="1"/>
          <p:nvPr/>
        </p:nvSpPr>
        <p:spPr>
          <a:xfrm>
            <a:off x="10828683" y="1263439"/>
            <a:ext cx="7615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666666"/>
                </a:solidFill>
                <a:effectLst/>
                <a:latin typeface="Montserrat" pitchFamily="2" charset="-52"/>
              </a:rPr>
              <a:t>Компактные экраны для мобильного использования.</a:t>
            </a:r>
            <a:endParaRPr lang="ru-RU" sz="2200" dirty="0">
              <a:latin typeface="Montserrat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1FD3C6D-38AD-454A-E1C9-83C90223C7F5}"/>
              </a:ext>
            </a:extLst>
          </p:cNvPr>
          <p:cNvSpPr/>
          <p:nvPr/>
        </p:nvSpPr>
        <p:spPr>
          <a:xfrm>
            <a:off x="837807" y="1798182"/>
            <a:ext cx="8165872" cy="10113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621FF32-491A-9D1D-260D-0AF86E78D1E4}"/>
              </a:ext>
            </a:extLst>
          </p:cNvPr>
          <p:cNvSpPr/>
          <p:nvPr/>
        </p:nvSpPr>
        <p:spPr>
          <a:xfrm>
            <a:off x="514782" y="1526078"/>
            <a:ext cx="8849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400" b="0" i="0" dirty="0">
              <a:effectLst/>
              <a:latin typeface="Montserrat" pitchFamily="2" charset="-52"/>
            </a:endParaRPr>
          </a:p>
          <a:p>
            <a:pPr lvl="1" algn="l"/>
            <a:r>
              <a:rPr lang="ru-RU" sz="2400" dirty="0">
                <a:latin typeface="Montserrat" pitchFamily="2" charset="-52"/>
              </a:rPr>
              <a:t>Б</a:t>
            </a:r>
            <a:r>
              <a:rPr lang="ru-RU" sz="2400" b="0" i="0" dirty="0">
                <a:effectLst/>
                <a:latin typeface="Montserrat" pitchFamily="2" charset="-52"/>
              </a:rPr>
              <a:t>ыстро собирается и разбирается без использования специальных инструментов;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40B1DB4-344A-9EC2-7A16-0E5D07521E84}"/>
              </a:ext>
            </a:extLst>
          </p:cNvPr>
          <p:cNvSpPr/>
          <p:nvPr/>
        </p:nvSpPr>
        <p:spPr>
          <a:xfrm>
            <a:off x="609207" y="1798183"/>
            <a:ext cx="228600" cy="101139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485ED51-5E50-9C9D-543F-8343F5ABBBD0}"/>
              </a:ext>
            </a:extLst>
          </p:cNvPr>
          <p:cNvSpPr/>
          <p:nvPr/>
        </p:nvSpPr>
        <p:spPr>
          <a:xfrm>
            <a:off x="821951" y="3025717"/>
            <a:ext cx="8165871" cy="1011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D992AF4-3EE3-D76C-D894-34D694670ABC}"/>
              </a:ext>
            </a:extLst>
          </p:cNvPr>
          <p:cNvSpPr/>
          <p:nvPr/>
        </p:nvSpPr>
        <p:spPr>
          <a:xfrm>
            <a:off x="620785" y="3025719"/>
            <a:ext cx="215524" cy="101138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C2C27B-D07D-80BC-E4BB-932D8AF1D3D5}"/>
              </a:ext>
            </a:extLst>
          </p:cNvPr>
          <p:cNvSpPr txBox="1"/>
          <p:nvPr/>
        </p:nvSpPr>
        <p:spPr>
          <a:xfrm>
            <a:off x="1060212" y="3120012"/>
            <a:ext cx="7855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" pitchFamily="2" charset="-52"/>
              </a:rPr>
              <a:t>Проекционное полотно натягивается в считанные секунды;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FFB76D-59C1-7D50-511E-3C7A2BABBAB9}"/>
              </a:ext>
            </a:extLst>
          </p:cNvPr>
          <p:cNvSpPr txBox="1"/>
          <p:nvPr/>
        </p:nvSpPr>
        <p:spPr>
          <a:xfrm>
            <a:off x="1023491" y="4319215"/>
            <a:ext cx="8010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Montserrat" pitchFamily="2" charset="-52"/>
              </a:rPr>
              <a:t>П</a:t>
            </a:r>
            <a:r>
              <a:rPr lang="ru-RU" sz="2400" b="0" i="0" dirty="0">
                <a:effectLst/>
                <a:latin typeface="Montserrat" pitchFamily="2" charset="-52"/>
              </a:rPr>
              <a:t>рочная рама, выполненная из анодированного алюминия, представляет собой единую конструкцию, придавая изделию дополнительную устойчивость;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3B069E5-4AE3-6E83-414E-33474DCD5775}"/>
              </a:ext>
            </a:extLst>
          </p:cNvPr>
          <p:cNvSpPr/>
          <p:nvPr/>
        </p:nvSpPr>
        <p:spPr>
          <a:xfrm>
            <a:off x="636642" y="6142969"/>
            <a:ext cx="215524" cy="14143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CF9E08-81B7-EAFF-5F64-6CCA64A4856E}"/>
              </a:ext>
            </a:extLst>
          </p:cNvPr>
          <p:cNvSpPr txBox="1"/>
          <p:nvPr/>
        </p:nvSpPr>
        <p:spPr>
          <a:xfrm>
            <a:off x="977866" y="6251236"/>
            <a:ext cx="92433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П</a:t>
            </a:r>
            <a:r>
              <a:rPr lang="ru-RU" sz="2400" b="0" i="0" dirty="0">
                <a:effectLst/>
                <a:latin typeface="Montserrat" pitchFamily="2" charset="-52"/>
              </a:rPr>
              <a:t>рочные и гибкие стыки обеспечивают надежность соединения и не теряют своих эксплуатационных качеств при частых монтажных и демонтажных работах</a:t>
            </a:r>
            <a:endParaRPr lang="ru-RU" sz="2400" dirty="0">
              <a:latin typeface="Montserrat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E842CF-7358-029D-8E94-E22783C525D7}"/>
              </a:ext>
            </a:extLst>
          </p:cNvPr>
          <p:cNvSpPr txBox="1"/>
          <p:nvPr/>
        </p:nvSpPr>
        <p:spPr>
          <a:xfrm>
            <a:off x="536553" y="607684"/>
            <a:ext cx="7699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dirty="0">
                <a:latin typeface="Montserrat" pitchFamily="2" charset="-52"/>
              </a:rPr>
              <a:t>В</a:t>
            </a:r>
            <a:r>
              <a:rPr lang="ru-RU" sz="2400" b="0" i="0" dirty="0">
                <a:effectLst/>
                <a:latin typeface="Montserrat" pitchFamily="2" charset="-52"/>
              </a:rPr>
              <a:t>ыпускается с полотнами </a:t>
            </a:r>
            <a:r>
              <a:rPr lang="ru-RU" sz="2400" b="0" i="0" dirty="0" err="1">
                <a:effectLst/>
                <a:latin typeface="Montserrat" pitchFamily="2" charset="-52"/>
              </a:rPr>
              <a:t>Matte</a:t>
            </a:r>
            <a:r>
              <a:rPr lang="ru-RU" sz="2400" b="0" i="0" dirty="0">
                <a:effectLst/>
                <a:latin typeface="Montserrat" pitchFamily="2" charset="-52"/>
              </a:rPr>
              <a:t> White, </a:t>
            </a:r>
            <a:r>
              <a:rPr lang="ru-RU" sz="2400" b="0" i="0" dirty="0" err="1">
                <a:effectLst/>
                <a:latin typeface="Montserrat" pitchFamily="2" charset="-52"/>
              </a:rPr>
              <a:t>Rear</a:t>
            </a:r>
            <a:r>
              <a:rPr lang="ru-RU" sz="2400" b="0" i="0" dirty="0">
                <a:effectLst/>
                <a:latin typeface="Montserrat" pitchFamily="2" charset="-52"/>
              </a:rPr>
              <a:t> </a:t>
            </a:r>
            <a:r>
              <a:rPr lang="ru-RU" sz="2400" b="0" i="0" dirty="0" err="1">
                <a:effectLst/>
                <a:latin typeface="Montserrat" pitchFamily="2" charset="-52"/>
              </a:rPr>
              <a:t>Projection</a:t>
            </a:r>
            <a:r>
              <a:rPr lang="ru-RU" sz="2400" b="0" i="0" dirty="0">
                <a:effectLst/>
                <a:latin typeface="Montserrat" pitchFamily="2" charset="-52"/>
              </a:rPr>
              <a:t>, Dual </a:t>
            </a:r>
            <a:r>
              <a:rPr lang="ru-RU" sz="2400" b="0" i="0" dirty="0" err="1">
                <a:effectLst/>
                <a:latin typeface="Montserrat" pitchFamily="2" charset="-52"/>
              </a:rPr>
              <a:t>Projection</a:t>
            </a:r>
            <a:r>
              <a:rPr lang="ru-RU" sz="2400" b="0" i="0" dirty="0">
                <a:effectLst/>
                <a:latin typeface="Montserrat" pitchFamily="2" charset="-52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B4B116-25BA-C5AE-2110-6EF4CE8C8D85}"/>
              </a:ext>
            </a:extLst>
          </p:cNvPr>
          <p:cNvSpPr txBox="1"/>
          <p:nvPr/>
        </p:nvSpPr>
        <p:spPr>
          <a:xfrm>
            <a:off x="536553" y="7901567"/>
            <a:ext cx="9818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dirty="0">
                <a:latin typeface="Montserrat" pitchFamily="2" charset="-52"/>
              </a:rPr>
              <a:t>Т</a:t>
            </a:r>
            <a:r>
              <a:rPr lang="ru-RU" sz="2400" b="0" i="0" dirty="0">
                <a:effectLst/>
                <a:latin typeface="Montserrat" pitchFamily="2" charset="-52"/>
              </a:rPr>
              <a:t>ранспортировочный кейс обладает повышенной прочностью и выдерживает любые условия перевозки;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5F245FA-0638-C6D1-54D7-8E8D599E2AE2}"/>
              </a:ext>
            </a:extLst>
          </p:cNvPr>
          <p:cNvSpPr/>
          <p:nvPr/>
        </p:nvSpPr>
        <p:spPr>
          <a:xfrm>
            <a:off x="641227" y="7799566"/>
            <a:ext cx="215524" cy="993672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E015A680-F6E2-D615-6089-147E1BEF6E1D}"/>
              </a:ext>
            </a:extLst>
          </p:cNvPr>
          <p:cNvSpPr/>
          <p:nvPr/>
        </p:nvSpPr>
        <p:spPr>
          <a:xfrm>
            <a:off x="2950630" y="9019086"/>
            <a:ext cx="327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2844"/>
                </a:solidFill>
                <a:latin typeface="Montserrat" pitchFamily="2" charset="-52"/>
              </a:rPr>
              <a:t>332</a:t>
            </a:r>
            <a:endParaRPr lang="en-US" sz="32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1B374B9-64CA-75E5-23D7-C886821AE5BF}"/>
              </a:ext>
            </a:extLst>
          </p:cNvPr>
          <p:cNvSpPr txBox="1"/>
          <p:nvPr/>
        </p:nvSpPr>
        <p:spPr>
          <a:xfrm>
            <a:off x="3465412" y="9569948"/>
            <a:ext cx="2071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b="0" i="0" dirty="0">
                <a:effectLst/>
                <a:latin typeface="Montserrat" pitchFamily="2" charset="-52"/>
              </a:rPr>
              <a:t>ширина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2E2359E-9218-1D1C-FC5D-C77D9F83E0BE}"/>
              </a:ext>
            </a:extLst>
          </p:cNvPr>
          <p:cNvSpPr/>
          <p:nvPr/>
        </p:nvSpPr>
        <p:spPr>
          <a:xfrm>
            <a:off x="4754681" y="9041974"/>
            <a:ext cx="327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2844"/>
                </a:solidFill>
                <a:latin typeface="Montserrat" pitchFamily="2" charset="-52"/>
              </a:rPr>
              <a:t>187</a:t>
            </a:r>
            <a:endParaRPr lang="en-US" sz="32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BE90FD-B3D8-802B-28D8-B48685A28F9F}"/>
              </a:ext>
            </a:extLst>
          </p:cNvPr>
          <p:cNvSpPr txBox="1"/>
          <p:nvPr/>
        </p:nvSpPr>
        <p:spPr>
          <a:xfrm>
            <a:off x="5333988" y="9565079"/>
            <a:ext cx="2071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b="0" i="0" dirty="0">
                <a:effectLst/>
                <a:latin typeface="Montserrat" pitchFamily="2" charset="-52"/>
              </a:rPr>
              <a:t>высота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6C998D8-E533-21F8-8C84-B9C7E1DE19DB}"/>
              </a:ext>
            </a:extLst>
          </p:cNvPr>
          <p:cNvSpPr/>
          <p:nvPr/>
        </p:nvSpPr>
        <p:spPr>
          <a:xfrm>
            <a:off x="7513776" y="9034951"/>
            <a:ext cx="327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2844"/>
                </a:solidFill>
                <a:latin typeface="Montserrat" pitchFamily="2" charset="-52"/>
              </a:rPr>
              <a:t>150</a:t>
            </a:r>
            <a:endParaRPr lang="en-US" sz="32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134F21-97CF-DF60-2E80-432F1A3039D0}"/>
              </a:ext>
            </a:extLst>
          </p:cNvPr>
          <p:cNvSpPr txBox="1"/>
          <p:nvPr/>
        </p:nvSpPr>
        <p:spPr>
          <a:xfrm>
            <a:off x="6801890" y="9562660"/>
            <a:ext cx="512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dirty="0">
                <a:latin typeface="Montserrat" pitchFamily="2" charset="-52"/>
              </a:rPr>
              <a:t>д</a:t>
            </a:r>
            <a:r>
              <a:rPr lang="ru-RU" sz="2400" b="0" i="0" dirty="0">
                <a:effectLst/>
                <a:latin typeface="Montserrat" pitchFamily="2" charset="-52"/>
              </a:rPr>
              <a:t>иагональ изображения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4D81413-BC55-8815-46AD-DA57D7062189}"/>
              </a:ext>
            </a:extLst>
          </p:cNvPr>
          <p:cNvSpPr/>
          <p:nvPr/>
        </p:nvSpPr>
        <p:spPr>
          <a:xfrm>
            <a:off x="342709" y="9028227"/>
            <a:ext cx="327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2844"/>
                </a:solidFill>
                <a:latin typeface="Montserrat" pitchFamily="2" charset="-52"/>
              </a:rPr>
              <a:t>16:9</a:t>
            </a:r>
            <a:endParaRPr lang="en-US" sz="32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25F8733-98A2-077B-AE94-BE9692E91F86}"/>
              </a:ext>
            </a:extLst>
          </p:cNvPr>
          <p:cNvSpPr txBox="1"/>
          <p:nvPr/>
        </p:nvSpPr>
        <p:spPr>
          <a:xfrm>
            <a:off x="-310878" y="9562660"/>
            <a:ext cx="512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dirty="0">
                <a:latin typeface="Montserrat" pitchFamily="2" charset="-52"/>
              </a:rPr>
              <a:t>соотношение сторон</a:t>
            </a:r>
            <a:endParaRPr lang="ru-RU" sz="2400" b="0" i="0" dirty="0">
              <a:effectLst/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405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2B49A3B2-7C65-C64F-0C1F-9B9C1D62284D}"/>
              </a:ext>
            </a:extLst>
          </p:cNvPr>
          <p:cNvSpPr/>
          <p:nvPr/>
        </p:nvSpPr>
        <p:spPr>
          <a:xfrm>
            <a:off x="8035215" y="6691912"/>
            <a:ext cx="9416500" cy="1395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FC66D09E-6E3C-17EB-7482-BD066F85D723}"/>
              </a:ext>
            </a:extLst>
          </p:cNvPr>
          <p:cNvSpPr/>
          <p:nvPr/>
        </p:nvSpPr>
        <p:spPr>
          <a:xfrm>
            <a:off x="653718" y="3225517"/>
            <a:ext cx="6743643" cy="688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1075423-F620-B58F-B008-B0CFF8098ADA}"/>
              </a:ext>
            </a:extLst>
          </p:cNvPr>
          <p:cNvCxnSpPr>
            <a:cxnSpLocks/>
          </p:cNvCxnSpPr>
          <p:nvPr/>
        </p:nvCxnSpPr>
        <p:spPr>
          <a:xfrm flipH="1">
            <a:off x="6187733" y="8541768"/>
            <a:ext cx="1569265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0" y="5295900"/>
            <a:ext cx="5799545" cy="4968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7756998" y="9752038"/>
            <a:ext cx="9722563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7479561" y="8551889"/>
            <a:ext cx="0" cy="1200149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17237199" y="8310024"/>
            <a:ext cx="481617" cy="481617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17297400" y="8375345"/>
            <a:ext cx="361213" cy="3612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Изображение выглядит как снег, снимок экрана, зим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EE41F8D2-7B8A-FA60-BB86-B1AC4B73C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766" r="35778" b="13504"/>
          <a:stretch/>
        </p:blipFill>
        <p:spPr>
          <a:xfrm>
            <a:off x="315605" y="4229100"/>
            <a:ext cx="6743643" cy="616392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08A3EDD-06B0-DEF5-1749-D3D4269C02DC}"/>
              </a:ext>
            </a:extLst>
          </p:cNvPr>
          <p:cNvCxnSpPr>
            <a:cxnSpLocks/>
          </p:cNvCxnSpPr>
          <p:nvPr/>
        </p:nvCxnSpPr>
        <p:spPr>
          <a:xfrm flipH="1" flipV="1">
            <a:off x="7745599" y="8551889"/>
            <a:ext cx="11399" cy="1200149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505E30-15AE-DF24-C746-D743110EDABE}"/>
              </a:ext>
            </a:extLst>
          </p:cNvPr>
          <p:cNvSpPr txBox="1"/>
          <p:nvPr/>
        </p:nvSpPr>
        <p:spPr>
          <a:xfrm>
            <a:off x="8190119" y="675191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Корпус и полотно проекционного экрана могут быть выполнены точно по размерам клиента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B89AC8-7503-0FEE-F805-1CDC76EB6AC5}"/>
              </a:ext>
            </a:extLst>
          </p:cNvPr>
          <p:cNvSpPr/>
          <p:nvPr/>
        </p:nvSpPr>
        <p:spPr>
          <a:xfrm>
            <a:off x="7919807" y="8735889"/>
            <a:ext cx="10398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en-US" sz="2800" b="0" i="0" dirty="0" err="1">
                <a:effectLst/>
                <a:latin typeface="Montserrat Black" pitchFamily="2" charset="-52"/>
              </a:rPr>
              <a:t>Lumien</a:t>
            </a:r>
            <a:r>
              <a:rPr lang="en-US" sz="2800" b="0" i="0" dirty="0">
                <a:effectLst/>
                <a:latin typeface="Montserrat Black" pitchFamily="2" charset="-52"/>
              </a:rPr>
              <a:t> LMRC-100108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DFFFD-C5EA-C4CC-99AE-C91DF9A8F681}"/>
              </a:ext>
            </a:extLst>
          </p:cNvPr>
          <p:cNvSpPr txBox="1"/>
          <p:nvPr/>
        </p:nvSpPr>
        <p:spPr>
          <a:xfrm>
            <a:off x="7919807" y="9268026"/>
            <a:ext cx="8664762" cy="36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Montserrat "/>
              </a:rPr>
              <a:t>Оптимальный выбор для помещений среднего и крупного размера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9FBB68-175D-D303-2E15-4F71AD6C75C3}"/>
              </a:ext>
            </a:extLst>
          </p:cNvPr>
          <p:cNvSpPr/>
          <p:nvPr/>
        </p:nvSpPr>
        <p:spPr>
          <a:xfrm>
            <a:off x="639360" y="403825"/>
            <a:ext cx="6743643" cy="101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FFC645E-4466-6535-1EA9-5394BA8120FF}"/>
              </a:ext>
            </a:extLst>
          </p:cNvPr>
          <p:cNvSpPr/>
          <p:nvPr/>
        </p:nvSpPr>
        <p:spPr>
          <a:xfrm>
            <a:off x="410760" y="449371"/>
            <a:ext cx="224017" cy="972686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BE0E79-6F14-3FD2-236B-7599AA6F6876}"/>
              </a:ext>
            </a:extLst>
          </p:cNvPr>
          <p:cNvSpPr txBox="1"/>
          <p:nvPr/>
        </p:nvSpPr>
        <p:spPr>
          <a:xfrm>
            <a:off x="691688" y="507388"/>
            <a:ext cx="6307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 "/>
              </a:rPr>
              <a:t>В комплект </a:t>
            </a:r>
            <a:r>
              <a:rPr lang="ru-RU" sz="2400" b="0" i="0" dirty="0" err="1">
                <a:effectLst/>
                <a:latin typeface="Montserrat "/>
              </a:rPr>
              <a:t>GiantScreen</a:t>
            </a:r>
            <a:r>
              <a:rPr lang="ru-RU" sz="2400" b="0" i="0" dirty="0">
                <a:effectLst/>
                <a:latin typeface="Montserrat "/>
              </a:rPr>
              <a:t> </a:t>
            </a:r>
            <a:r>
              <a:rPr lang="ru-RU" sz="2400" b="0" i="0" dirty="0" err="1">
                <a:effectLst/>
                <a:latin typeface="Montserrat "/>
              </a:rPr>
              <a:t>Electrol</a:t>
            </a:r>
            <a:r>
              <a:rPr lang="ru-RU" sz="2400" b="0" i="0" dirty="0">
                <a:effectLst/>
                <a:latin typeface="Montserrat "/>
              </a:rPr>
              <a:t> входит настенный переключатель</a:t>
            </a:r>
            <a:endParaRPr lang="ru-RU" sz="2400" dirty="0">
              <a:latin typeface="Montserrat 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DF7C9-033B-4D58-7027-7E0392C1470C}"/>
              </a:ext>
            </a:extLst>
          </p:cNvPr>
          <p:cNvSpPr txBox="1"/>
          <p:nvPr/>
        </p:nvSpPr>
        <p:spPr>
          <a:xfrm>
            <a:off x="691688" y="3367439"/>
            <a:ext cx="6314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Прочный корпус с мощным мотором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C2AD78-39B9-712E-C50C-8024069AF863}"/>
              </a:ext>
            </a:extLst>
          </p:cNvPr>
          <p:cNvSpPr txBox="1"/>
          <p:nvPr/>
        </p:nvSpPr>
        <p:spPr>
          <a:xfrm>
            <a:off x="8190119" y="7567183"/>
            <a:ext cx="713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 "/>
              </a:rPr>
              <a:t>Ширина от</a:t>
            </a:r>
            <a:r>
              <a:rPr lang="ru-RU" sz="2400" b="1" i="0" dirty="0">
                <a:effectLst/>
                <a:latin typeface="Montserrat "/>
              </a:rPr>
              <a:t> 5 -7 </a:t>
            </a:r>
            <a:r>
              <a:rPr lang="ru-RU" sz="2400" b="0" i="0" dirty="0">
                <a:effectLst/>
                <a:latin typeface="Montserrat "/>
              </a:rPr>
              <a:t>м          Высота до </a:t>
            </a:r>
            <a:r>
              <a:rPr lang="ru-RU" sz="2400" b="1" i="0" dirty="0">
                <a:effectLst/>
                <a:latin typeface="Montserrat "/>
              </a:rPr>
              <a:t>5</a:t>
            </a:r>
            <a:r>
              <a:rPr lang="ru-RU" sz="2400" b="0" i="0" dirty="0">
                <a:effectLst/>
                <a:latin typeface="Montserrat "/>
              </a:rPr>
              <a:t> м</a:t>
            </a:r>
            <a:endParaRPr lang="ru-RU" sz="2400" dirty="0">
              <a:latin typeface="Montserrat 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2D0B5DC-D6D6-74FD-4424-173FEEF43B95}"/>
              </a:ext>
            </a:extLst>
          </p:cNvPr>
          <p:cNvSpPr/>
          <p:nvPr/>
        </p:nvSpPr>
        <p:spPr>
          <a:xfrm>
            <a:off x="8058478" y="383868"/>
            <a:ext cx="9416500" cy="993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F750ED-2158-312C-0638-A213FF3B8949}"/>
              </a:ext>
            </a:extLst>
          </p:cNvPr>
          <p:cNvSpPr/>
          <p:nvPr/>
        </p:nvSpPr>
        <p:spPr>
          <a:xfrm>
            <a:off x="7857312" y="383871"/>
            <a:ext cx="215524" cy="9936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01A4B9-3EA9-A7C5-0FA3-47D40DE80140}"/>
              </a:ext>
            </a:extLst>
          </p:cNvPr>
          <p:cNvSpPr txBox="1"/>
          <p:nvPr/>
        </p:nvSpPr>
        <p:spPr>
          <a:xfrm>
            <a:off x="8236180" y="486763"/>
            <a:ext cx="9243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 "/>
              </a:rPr>
              <a:t>Ограничители, устанавливаемые изготовителем, гарантируют продолжительную эксплуатацию экрана</a:t>
            </a:r>
            <a:endParaRPr lang="ru-RU" sz="2400" dirty="0">
              <a:latin typeface="Montserrat 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129ECCC-4858-3654-BE63-E64188D5F848}"/>
              </a:ext>
            </a:extLst>
          </p:cNvPr>
          <p:cNvSpPr/>
          <p:nvPr/>
        </p:nvSpPr>
        <p:spPr>
          <a:xfrm>
            <a:off x="8058478" y="1619867"/>
            <a:ext cx="9416500" cy="17428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8F97597-58A9-B125-EC73-6E8C21C038BF}"/>
              </a:ext>
            </a:extLst>
          </p:cNvPr>
          <p:cNvSpPr/>
          <p:nvPr/>
        </p:nvSpPr>
        <p:spPr>
          <a:xfrm>
            <a:off x="7857312" y="1619870"/>
            <a:ext cx="215524" cy="1742818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0C6C4FE-6C30-A13B-B8F8-8B7DFB739E19}"/>
              </a:ext>
            </a:extLst>
          </p:cNvPr>
          <p:cNvSpPr txBox="1"/>
          <p:nvPr/>
        </p:nvSpPr>
        <p:spPr>
          <a:xfrm>
            <a:off x="8206038" y="1730329"/>
            <a:ext cx="92387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 "/>
              </a:rPr>
              <a:t>Проекционный экран прикрепляется к стене и/или потолку с помощью трёх кронштейнов. Кронштейны могут располагаться на расстоянии до одного метра от края корпуса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F2ADC2E-F3D9-41E8-737D-FBD232EEA00B}"/>
              </a:ext>
            </a:extLst>
          </p:cNvPr>
          <p:cNvSpPr/>
          <p:nvPr/>
        </p:nvSpPr>
        <p:spPr>
          <a:xfrm>
            <a:off x="8048703" y="3548284"/>
            <a:ext cx="9416500" cy="13334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D5BDF40-7EBA-AE26-D212-754B4BB53EFC}"/>
              </a:ext>
            </a:extLst>
          </p:cNvPr>
          <p:cNvSpPr/>
          <p:nvPr/>
        </p:nvSpPr>
        <p:spPr>
          <a:xfrm>
            <a:off x="7847537" y="3548287"/>
            <a:ext cx="215524" cy="133348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CD6A368-46E5-477A-6D46-BEA0C2B760A7}"/>
              </a:ext>
            </a:extLst>
          </p:cNvPr>
          <p:cNvSpPr txBox="1"/>
          <p:nvPr/>
        </p:nvSpPr>
        <p:spPr>
          <a:xfrm>
            <a:off x="8226405" y="3651179"/>
            <a:ext cx="8767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Мотор оснащен электрическими замками для предотвращения непроизвольного разворачивания, а также предохранителем от перегрева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101D86B0-0736-B14B-ECCC-9101110ADCC9}"/>
              </a:ext>
            </a:extLst>
          </p:cNvPr>
          <p:cNvSpPr/>
          <p:nvPr/>
        </p:nvSpPr>
        <p:spPr>
          <a:xfrm>
            <a:off x="639360" y="1533421"/>
            <a:ext cx="6743643" cy="1557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7832041-3B81-1904-3E76-C1FEED054F26}"/>
              </a:ext>
            </a:extLst>
          </p:cNvPr>
          <p:cNvSpPr/>
          <p:nvPr/>
        </p:nvSpPr>
        <p:spPr>
          <a:xfrm>
            <a:off x="410760" y="1578966"/>
            <a:ext cx="224017" cy="14874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6402454-01EF-8F08-65DF-735B5F4CC274}"/>
              </a:ext>
            </a:extLst>
          </p:cNvPr>
          <p:cNvSpPr/>
          <p:nvPr/>
        </p:nvSpPr>
        <p:spPr>
          <a:xfrm>
            <a:off x="8063061" y="5093249"/>
            <a:ext cx="9416500" cy="1391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6A7D074-26CF-B61F-5BF0-4F01FD04A3F2}"/>
              </a:ext>
            </a:extLst>
          </p:cNvPr>
          <p:cNvSpPr/>
          <p:nvPr/>
        </p:nvSpPr>
        <p:spPr>
          <a:xfrm>
            <a:off x="7861895" y="5093251"/>
            <a:ext cx="215524" cy="1391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C3B09-61BD-7263-407E-49301C619E3F}"/>
              </a:ext>
            </a:extLst>
          </p:cNvPr>
          <p:cNvSpPr txBox="1"/>
          <p:nvPr/>
        </p:nvSpPr>
        <p:spPr>
          <a:xfrm>
            <a:off x="8236180" y="5231539"/>
            <a:ext cx="92433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Нижняя плоскость корпуса в стандартной комплектации остается открытой. Закрытый вариант предлагается за дополнительную плату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2588832-9D81-0C9D-67B4-16B8A1819F8C}"/>
              </a:ext>
            </a:extLst>
          </p:cNvPr>
          <p:cNvSpPr txBox="1"/>
          <p:nvPr/>
        </p:nvSpPr>
        <p:spPr>
          <a:xfrm>
            <a:off x="703753" y="1705092"/>
            <a:ext cx="6007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 "/>
              </a:rPr>
              <a:t>Кроме </a:t>
            </a:r>
            <a:r>
              <a:rPr lang="ru-RU" sz="2400" b="0" i="0" dirty="0" err="1">
                <a:effectLst/>
                <a:latin typeface="Montserrat "/>
              </a:rPr>
              <a:t>Matte</a:t>
            </a:r>
            <a:r>
              <a:rPr lang="ru-RU" sz="2400" b="0" i="0" dirty="0">
                <a:effectLst/>
                <a:latin typeface="Montserrat "/>
              </a:rPr>
              <a:t> White экран может комплектоваться также полотном для обратного проецирования</a:t>
            </a:r>
            <a:endParaRPr lang="ru-RU" sz="2400" dirty="0">
              <a:latin typeface="Montserrat 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85A5ACD-3F85-9582-1281-979128ACE36F}"/>
              </a:ext>
            </a:extLst>
          </p:cNvPr>
          <p:cNvSpPr/>
          <p:nvPr/>
        </p:nvSpPr>
        <p:spPr>
          <a:xfrm>
            <a:off x="425118" y="3271063"/>
            <a:ext cx="224017" cy="658114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2B0916C-75DB-2082-F313-4929B0D35190}"/>
              </a:ext>
            </a:extLst>
          </p:cNvPr>
          <p:cNvSpPr/>
          <p:nvPr/>
        </p:nvSpPr>
        <p:spPr>
          <a:xfrm>
            <a:off x="7834049" y="6691915"/>
            <a:ext cx="215524" cy="13954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6E54B21-E51E-0358-71F8-6F62D38E18D1}"/>
              </a:ext>
            </a:extLst>
          </p:cNvPr>
          <p:cNvSpPr/>
          <p:nvPr/>
        </p:nvSpPr>
        <p:spPr>
          <a:xfrm>
            <a:off x="1442317" y="7147634"/>
            <a:ext cx="6359611" cy="942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0" y="-19192"/>
            <a:ext cx="7600090" cy="3910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6236835" y="2251221"/>
            <a:ext cx="10116319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6353154" y="1058752"/>
            <a:ext cx="0" cy="1204611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16048354" y="752229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16124554" y="828429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6D51EA77-0A6B-1B88-EC2E-76A9CBDD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/>
          <a:stretch/>
        </p:blipFill>
        <p:spPr bwMode="auto">
          <a:xfrm>
            <a:off x="569092" y="-18298"/>
            <a:ext cx="7637249" cy="47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687F2D-3AF0-01E5-DFCB-AEC140FFB589}"/>
              </a:ext>
            </a:extLst>
          </p:cNvPr>
          <p:cNvSpPr/>
          <p:nvPr/>
        </p:nvSpPr>
        <p:spPr>
          <a:xfrm>
            <a:off x="8420240" y="607312"/>
            <a:ext cx="6223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en-US" sz="2800" b="0" i="0" dirty="0" err="1">
                <a:effectLst/>
                <a:latin typeface="Montserrat Black" pitchFamily="2" charset="-52"/>
              </a:rPr>
              <a:t>Lumien</a:t>
            </a:r>
            <a:r>
              <a:rPr lang="en-US" sz="2800" b="0" i="0" dirty="0">
                <a:effectLst/>
                <a:latin typeface="Montserrat Black" pitchFamily="2" charset="-52"/>
              </a:rPr>
              <a:t> LMRC-100108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45C6FC-87E5-37CA-EBB1-922C60F33820}"/>
              </a:ext>
            </a:extLst>
          </p:cNvPr>
          <p:cNvSpPr/>
          <p:nvPr/>
        </p:nvSpPr>
        <p:spPr>
          <a:xfrm>
            <a:off x="17145000" y="0"/>
            <a:ext cx="1173480" cy="1028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07A17D-DAED-8BB6-CAC8-A567B603F8F1}"/>
              </a:ext>
            </a:extLst>
          </p:cNvPr>
          <p:cNvSpPr/>
          <p:nvPr/>
        </p:nvSpPr>
        <p:spPr>
          <a:xfrm>
            <a:off x="7308994" y="2619520"/>
            <a:ext cx="327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2844"/>
                </a:solidFill>
                <a:latin typeface="Montserrat" pitchFamily="2" charset="-52"/>
              </a:rPr>
              <a:t>352</a:t>
            </a:r>
            <a:endParaRPr lang="en-US" sz="32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0D4EDC-C67B-02A8-DB2E-C7B20F257DC8}"/>
              </a:ext>
            </a:extLst>
          </p:cNvPr>
          <p:cNvSpPr txBox="1"/>
          <p:nvPr/>
        </p:nvSpPr>
        <p:spPr>
          <a:xfrm>
            <a:off x="7823776" y="3170382"/>
            <a:ext cx="2071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b="0" i="0" dirty="0">
                <a:effectLst/>
                <a:latin typeface="Montserrat" pitchFamily="2" charset="-52"/>
              </a:rPr>
              <a:t>ширина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05C58ED-9259-0483-F52E-D6024FD90AEC}"/>
              </a:ext>
            </a:extLst>
          </p:cNvPr>
          <p:cNvSpPr/>
          <p:nvPr/>
        </p:nvSpPr>
        <p:spPr>
          <a:xfrm>
            <a:off x="9113045" y="2642408"/>
            <a:ext cx="327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2844"/>
                </a:solidFill>
                <a:latin typeface="Montserrat" pitchFamily="2" charset="-52"/>
              </a:rPr>
              <a:t>198</a:t>
            </a:r>
            <a:endParaRPr lang="en-US" sz="32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B6142-D8BE-143E-26C1-41593F8CD2A7}"/>
              </a:ext>
            </a:extLst>
          </p:cNvPr>
          <p:cNvSpPr txBox="1"/>
          <p:nvPr/>
        </p:nvSpPr>
        <p:spPr>
          <a:xfrm>
            <a:off x="9692352" y="3165513"/>
            <a:ext cx="2071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b="0" i="0" dirty="0">
                <a:effectLst/>
                <a:latin typeface="Montserrat" pitchFamily="2" charset="-52"/>
              </a:rPr>
              <a:t>высота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B9AB80-3D7D-0F57-4D24-3E04C339F9FB}"/>
              </a:ext>
            </a:extLst>
          </p:cNvPr>
          <p:cNvSpPr/>
          <p:nvPr/>
        </p:nvSpPr>
        <p:spPr>
          <a:xfrm>
            <a:off x="11872140" y="2635385"/>
            <a:ext cx="327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52844"/>
                </a:solidFill>
                <a:latin typeface="Montserrat" pitchFamily="2" charset="-52"/>
              </a:rPr>
              <a:t>159</a:t>
            </a:r>
            <a:endParaRPr lang="en-US" sz="32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0E48C-C8F7-62AE-6D67-BFDC75A7C08D}"/>
              </a:ext>
            </a:extLst>
          </p:cNvPr>
          <p:cNvSpPr txBox="1"/>
          <p:nvPr/>
        </p:nvSpPr>
        <p:spPr>
          <a:xfrm>
            <a:off x="11160254" y="3163094"/>
            <a:ext cx="512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dirty="0">
                <a:latin typeface="Montserrat" pitchFamily="2" charset="-52"/>
              </a:rPr>
              <a:t>д</a:t>
            </a:r>
            <a:r>
              <a:rPr lang="ru-RU" sz="2400" b="0" i="0" dirty="0">
                <a:effectLst/>
                <a:latin typeface="Montserrat" pitchFamily="2" charset="-52"/>
              </a:rPr>
              <a:t>иагональ изображения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B2EA1E-4604-88E5-DC83-189EF20C8401}"/>
              </a:ext>
            </a:extLst>
          </p:cNvPr>
          <p:cNvSpPr/>
          <p:nvPr/>
        </p:nvSpPr>
        <p:spPr>
          <a:xfrm>
            <a:off x="8489801" y="8099164"/>
            <a:ext cx="8131150" cy="1694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98FAAE-18FA-A9A0-DEB7-10B5B5C157AB}"/>
              </a:ext>
            </a:extLst>
          </p:cNvPr>
          <p:cNvSpPr/>
          <p:nvPr/>
        </p:nvSpPr>
        <p:spPr>
          <a:xfrm>
            <a:off x="8261201" y="8099165"/>
            <a:ext cx="228600" cy="1694667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58A1E19-DC4B-C10A-8EB7-088981900C74}"/>
              </a:ext>
            </a:extLst>
          </p:cNvPr>
          <p:cNvSpPr/>
          <p:nvPr/>
        </p:nvSpPr>
        <p:spPr>
          <a:xfrm>
            <a:off x="8282541" y="3885503"/>
            <a:ext cx="8359751" cy="1427452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A78815-76F6-C1B4-1891-7BBA347AE7AC}"/>
              </a:ext>
            </a:extLst>
          </p:cNvPr>
          <p:cNvSpPr/>
          <p:nvPr/>
        </p:nvSpPr>
        <p:spPr>
          <a:xfrm>
            <a:off x="8455079" y="5655696"/>
            <a:ext cx="8165872" cy="10113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2DD89A7-DA85-B2B7-7FEA-A354C610923E}"/>
              </a:ext>
            </a:extLst>
          </p:cNvPr>
          <p:cNvSpPr/>
          <p:nvPr/>
        </p:nvSpPr>
        <p:spPr>
          <a:xfrm>
            <a:off x="8656620" y="5735512"/>
            <a:ext cx="755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" pitchFamily="2" charset="-52"/>
              </a:rPr>
              <a:t>В комплект входит два вида систем дистанционного управления - RF/ IR</a:t>
            </a:r>
            <a:br>
              <a:rPr lang="ru-RU" sz="2400" dirty="0">
                <a:latin typeface="Montserrat" pitchFamily="2" charset="-52"/>
              </a:rPr>
            </a:br>
            <a:endParaRPr lang="ru-RU" sz="2400" b="0" i="0" dirty="0">
              <a:effectLst/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ACC2FA-A6DA-94DC-D48D-F746FCBD1BBD}"/>
              </a:ext>
            </a:extLst>
          </p:cNvPr>
          <p:cNvSpPr/>
          <p:nvPr/>
        </p:nvSpPr>
        <p:spPr>
          <a:xfrm>
            <a:off x="8226479" y="5655697"/>
            <a:ext cx="228600" cy="101139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B737F88-B1ED-047E-F68A-D21F1850CA4F}"/>
              </a:ext>
            </a:extLst>
          </p:cNvPr>
          <p:cNvSpPr/>
          <p:nvPr/>
        </p:nvSpPr>
        <p:spPr>
          <a:xfrm>
            <a:off x="8439223" y="6883231"/>
            <a:ext cx="8165871" cy="1011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60C5A9F-9D82-7416-E6E6-68867CA4E35D}"/>
              </a:ext>
            </a:extLst>
          </p:cNvPr>
          <p:cNvSpPr/>
          <p:nvPr/>
        </p:nvSpPr>
        <p:spPr>
          <a:xfrm>
            <a:off x="8238057" y="6883233"/>
            <a:ext cx="215524" cy="101138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3A3171-659A-24FB-57F0-A60947F6019E}"/>
              </a:ext>
            </a:extLst>
          </p:cNvPr>
          <p:cNvSpPr txBox="1"/>
          <p:nvPr/>
        </p:nvSpPr>
        <p:spPr>
          <a:xfrm>
            <a:off x="8640059" y="6980554"/>
            <a:ext cx="7550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" pitchFamily="2" charset="-52"/>
              </a:rPr>
              <a:t>Триггерная система обеспечивает связь между проектором и экраном (опционально)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46BA995-CE5C-82DB-D4DC-695C760CE18C}"/>
              </a:ext>
            </a:extLst>
          </p:cNvPr>
          <p:cNvSpPr txBox="1"/>
          <p:nvPr/>
        </p:nvSpPr>
        <p:spPr>
          <a:xfrm>
            <a:off x="8656620" y="8191500"/>
            <a:ext cx="79643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" pitchFamily="2" charset="-52"/>
              </a:rPr>
              <a:t>Треугольная алюминиевая планка в нижней части полотна при сворачивании экрана убирается в корпус и придает инсталляции аккуратный внешний вид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3F6C9C9-7E62-A02D-F4E7-5F0EFA228467}"/>
              </a:ext>
            </a:extLst>
          </p:cNvPr>
          <p:cNvSpPr txBox="1"/>
          <p:nvPr/>
        </p:nvSpPr>
        <p:spPr>
          <a:xfrm>
            <a:off x="8191222" y="4009065"/>
            <a:ext cx="81829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2400" b="0" i="0" dirty="0" err="1">
                <a:effectLst/>
                <a:latin typeface="Montserrat" pitchFamily="2" charset="-52"/>
              </a:rPr>
              <a:t>Электроприводный</a:t>
            </a:r>
            <a:r>
              <a:rPr lang="ru-RU" sz="2400" b="0" i="0" dirty="0">
                <a:effectLst/>
                <a:latin typeface="Montserrat" pitchFamily="2" charset="-52"/>
              </a:rPr>
              <a:t> экран, встраиваемый в потолок. Идеален для инсталляций, в который экран должен быть максимально незаметен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78D771E-581D-F518-98D9-CB9452116AEA}"/>
              </a:ext>
            </a:extLst>
          </p:cNvPr>
          <p:cNvSpPr txBox="1"/>
          <p:nvPr/>
        </p:nvSpPr>
        <p:spPr>
          <a:xfrm>
            <a:off x="8412944" y="1541471"/>
            <a:ext cx="8359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" pitchFamily="2" charset="-52"/>
              </a:rPr>
              <a:t>П</a:t>
            </a:r>
            <a:r>
              <a:rPr lang="ru-RU" b="0" i="0" dirty="0">
                <a:effectLst/>
                <a:latin typeface="Montserrat" pitchFamily="2" charset="-52"/>
              </a:rPr>
              <a:t>олотно </a:t>
            </a:r>
            <a:r>
              <a:rPr lang="ru-RU" b="1" i="0" dirty="0" err="1">
                <a:solidFill>
                  <a:srgbClr val="252844"/>
                </a:solidFill>
                <a:effectLst/>
                <a:latin typeface="Montserrat" pitchFamily="2" charset="-52"/>
              </a:rPr>
              <a:t>Matte</a:t>
            </a:r>
            <a:r>
              <a:rPr lang="ru-RU" b="1" i="0" dirty="0">
                <a:solidFill>
                  <a:srgbClr val="252844"/>
                </a:solidFill>
                <a:effectLst/>
                <a:latin typeface="Montserrat" pitchFamily="2" charset="-52"/>
              </a:rPr>
              <a:t> White </a:t>
            </a:r>
            <a:r>
              <a:rPr lang="ru-RU" b="1" i="0" dirty="0" err="1">
                <a:solidFill>
                  <a:srgbClr val="252844"/>
                </a:solidFill>
                <a:effectLst/>
                <a:latin typeface="Montserrat" pitchFamily="2" charset="-52"/>
              </a:rPr>
              <a:t>Fiberglass</a:t>
            </a:r>
            <a:r>
              <a:rPr lang="ru-RU" b="1" i="0" dirty="0">
                <a:solidFill>
                  <a:srgbClr val="252844"/>
                </a:solidFill>
                <a:effectLst/>
                <a:latin typeface="Montserrat" pitchFamily="2" charset="-52"/>
              </a:rPr>
              <a:t> </a:t>
            </a:r>
            <a:r>
              <a:rPr lang="ru-RU" b="0" i="0" dirty="0">
                <a:effectLst/>
                <a:latin typeface="Montserrat" pitchFamily="2" charset="-52"/>
              </a:rPr>
              <a:t>- полотно    </a:t>
            </a:r>
            <a:r>
              <a:rPr lang="ru-RU" b="0" i="0" dirty="0" err="1">
                <a:effectLst/>
                <a:latin typeface="Montserrat" pitchFamily="2" charset="-52"/>
              </a:rPr>
              <a:t>premium</a:t>
            </a:r>
            <a:r>
              <a:rPr lang="ru-RU" b="0" i="0" dirty="0">
                <a:effectLst/>
                <a:latin typeface="Montserrat" pitchFamily="2" charset="-52"/>
              </a:rPr>
              <a:t>-класса, обеспечивающее идеально ровную поверхность 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44996D5-98AD-CA61-2846-8BA245252B03}"/>
              </a:ext>
            </a:extLst>
          </p:cNvPr>
          <p:cNvSpPr/>
          <p:nvPr/>
        </p:nvSpPr>
        <p:spPr>
          <a:xfrm>
            <a:off x="1427077" y="4783910"/>
            <a:ext cx="6359611" cy="10091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216484B-AC0E-DECF-ABFB-7F882F839603}"/>
              </a:ext>
            </a:extLst>
          </p:cNvPr>
          <p:cNvSpPr/>
          <p:nvPr/>
        </p:nvSpPr>
        <p:spPr>
          <a:xfrm>
            <a:off x="1198477" y="4829456"/>
            <a:ext cx="228600" cy="951582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D870F37-A823-E625-F509-8CBD4E24C622}"/>
              </a:ext>
            </a:extLst>
          </p:cNvPr>
          <p:cNvSpPr txBox="1"/>
          <p:nvPr/>
        </p:nvSpPr>
        <p:spPr>
          <a:xfrm>
            <a:off x="1479405" y="4887473"/>
            <a:ext cx="62768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" pitchFamily="2" charset="-52"/>
              </a:rPr>
              <a:t>Элегантное встраиваемое решение, полностью скрывает экран в потолке</a:t>
            </a:r>
            <a:br>
              <a:rPr lang="ru-RU" sz="2400" dirty="0">
                <a:latin typeface="Montserrat" pitchFamily="2" charset="-52"/>
              </a:rPr>
            </a:br>
            <a:endParaRPr lang="ru-RU" sz="2400" dirty="0">
              <a:latin typeface="Montserrat" pitchFamily="2" charset="-52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A5E83DA-78C8-4640-5A72-58061E305126}"/>
              </a:ext>
            </a:extLst>
          </p:cNvPr>
          <p:cNvSpPr txBox="1"/>
          <p:nvPr/>
        </p:nvSpPr>
        <p:spPr>
          <a:xfrm>
            <a:off x="1487658" y="7355708"/>
            <a:ext cx="4893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" pitchFamily="2" charset="-52"/>
              </a:rPr>
              <a:t>Бесшумный мотор</a:t>
            </a:r>
            <a:endParaRPr lang="ru-RU" sz="2400" dirty="0">
              <a:latin typeface="Montserrat" pitchFamily="2" charset="-5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B630BF-12E5-648B-02B4-9EE9F843386F}"/>
              </a:ext>
            </a:extLst>
          </p:cNvPr>
          <p:cNvSpPr txBox="1"/>
          <p:nvPr/>
        </p:nvSpPr>
        <p:spPr>
          <a:xfrm>
            <a:off x="1412972" y="8481476"/>
            <a:ext cx="6443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effectLst/>
                <a:latin typeface="Montserrat" pitchFamily="2" charset="-52"/>
              </a:rPr>
              <a:t>Благодаря лаконичному дизайну, экран органично вписывается в любые интерьерные решения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14C99FFD-0902-9EBA-EB8C-D3EE98E90915}"/>
              </a:ext>
            </a:extLst>
          </p:cNvPr>
          <p:cNvSpPr/>
          <p:nvPr/>
        </p:nvSpPr>
        <p:spPr>
          <a:xfrm>
            <a:off x="1442317" y="5926647"/>
            <a:ext cx="6359611" cy="10091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8E739670-1D03-CFAE-BA99-BCEFE65EA532}"/>
              </a:ext>
            </a:extLst>
          </p:cNvPr>
          <p:cNvSpPr/>
          <p:nvPr/>
        </p:nvSpPr>
        <p:spPr>
          <a:xfrm>
            <a:off x="1213717" y="5972193"/>
            <a:ext cx="228600" cy="9515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458E0F3-96FA-01B6-6FCB-B8A02A1ED4B7}"/>
              </a:ext>
            </a:extLst>
          </p:cNvPr>
          <p:cNvSpPr txBox="1"/>
          <p:nvPr/>
        </p:nvSpPr>
        <p:spPr>
          <a:xfrm>
            <a:off x="1479405" y="6063763"/>
            <a:ext cx="6572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Montserrat" pitchFamily="2" charset="-52"/>
              </a:rPr>
              <a:t>В комплект входит два вида систем дистанционного управления - RF/ IR</a:t>
            </a:r>
            <a:endParaRPr lang="ru-RU" sz="2400" dirty="0">
              <a:latin typeface="Montserrat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A2D2A109-2003-4BFD-991E-4A510851EFF6}"/>
              </a:ext>
            </a:extLst>
          </p:cNvPr>
          <p:cNvSpPr/>
          <p:nvPr/>
        </p:nvSpPr>
        <p:spPr>
          <a:xfrm>
            <a:off x="1213717" y="7126302"/>
            <a:ext cx="228600" cy="951582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9A3F534C-924E-7C5E-2637-36CBC04DCAEC}"/>
              </a:ext>
            </a:extLst>
          </p:cNvPr>
          <p:cNvSpPr/>
          <p:nvPr/>
        </p:nvSpPr>
        <p:spPr>
          <a:xfrm>
            <a:off x="1235835" y="8367915"/>
            <a:ext cx="6550854" cy="1427452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1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6849D90F-37AB-C7D0-66E9-3705E68E1250}"/>
              </a:ext>
            </a:extLst>
          </p:cNvPr>
          <p:cNvSpPr txBox="1"/>
          <p:nvPr/>
        </p:nvSpPr>
        <p:spPr>
          <a:xfrm>
            <a:off x="9393188" y="337254"/>
            <a:ext cx="779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Совместная работа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82D3B928-6FCD-A652-407E-F55CD7930AB3}"/>
              </a:ext>
            </a:extLst>
          </p:cNvPr>
          <p:cNvCxnSpPr/>
          <p:nvPr/>
        </p:nvCxnSpPr>
        <p:spPr>
          <a:xfrm flipV="1">
            <a:off x="16961424" y="640436"/>
            <a:ext cx="0" cy="587568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729FC5E-417F-3DB5-E4DB-9370FDAE5BB4}"/>
              </a:ext>
            </a:extLst>
          </p:cNvPr>
          <p:cNvSpPr/>
          <p:nvPr/>
        </p:nvSpPr>
        <p:spPr>
          <a:xfrm>
            <a:off x="0" y="0"/>
            <a:ext cx="6378021" cy="3693308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68A917-29D6-8191-2291-B83F3E6BE47C}"/>
              </a:ext>
            </a:extLst>
          </p:cNvPr>
          <p:cNvCxnSpPr>
            <a:cxnSpLocks/>
          </p:cNvCxnSpPr>
          <p:nvPr/>
        </p:nvCxnSpPr>
        <p:spPr>
          <a:xfrm>
            <a:off x="5764940" y="1228004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4B0A1A-4F25-48A9-81BE-21E6A1C5A1D1}"/>
              </a:ext>
            </a:extLst>
          </p:cNvPr>
          <p:cNvSpPr/>
          <p:nvPr/>
        </p:nvSpPr>
        <p:spPr>
          <a:xfrm>
            <a:off x="1452081" y="8299794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65</a:t>
            </a:r>
            <a:endParaRPr lang="en-US" sz="3600" b="1" dirty="0"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33DDA-CA02-218A-0543-0310ECC9B5D1}"/>
              </a:ext>
            </a:extLst>
          </p:cNvPr>
          <p:cNvSpPr txBox="1"/>
          <p:nvPr/>
        </p:nvSpPr>
        <p:spPr>
          <a:xfrm>
            <a:off x="4241697" y="8916705"/>
            <a:ext cx="537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разрешение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6A21A1-A075-571F-977E-D5E22257C8AB}"/>
              </a:ext>
            </a:extLst>
          </p:cNvPr>
          <p:cNvSpPr/>
          <p:nvPr/>
        </p:nvSpPr>
        <p:spPr>
          <a:xfrm>
            <a:off x="5204133" y="8299794"/>
            <a:ext cx="32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tserrat" pitchFamily="2" charset="-52"/>
              </a:rPr>
              <a:t>4К</a:t>
            </a:r>
            <a:endParaRPr lang="en-US" sz="3600" b="1" dirty="0">
              <a:latin typeface="Montserrat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E0F5F-B247-92D7-82D3-CFCD88AE1775}"/>
              </a:ext>
            </a:extLst>
          </p:cNvPr>
          <p:cNvSpPr txBox="1"/>
          <p:nvPr/>
        </p:nvSpPr>
        <p:spPr>
          <a:xfrm>
            <a:off x="762000" y="8961069"/>
            <a:ext cx="3911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дюймов</a:t>
            </a:r>
          </a:p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 диагональ экрана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ABAF2A-A6AE-CFF3-CA71-3516BF9E5EFB}"/>
              </a:ext>
            </a:extLst>
          </p:cNvPr>
          <p:cNvSpPr/>
          <p:nvPr/>
        </p:nvSpPr>
        <p:spPr>
          <a:xfrm>
            <a:off x="8490319" y="1525735"/>
            <a:ext cx="8942479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B30112A-1829-B1F8-C76B-E3D669432817}"/>
              </a:ext>
            </a:extLst>
          </p:cNvPr>
          <p:cNvSpPr/>
          <p:nvPr/>
        </p:nvSpPr>
        <p:spPr>
          <a:xfrm>
            <a:off x="8566520" y="1631135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Интерактивная панель последнего поколения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129FCB3-F1B4-7CFD-129E-DE7551D6524C}"/>
              </a:ext>
            </a:extLst>
          </p:cNvPr>
          <p:cNvSpPr/>
          <p:nvPr/>
        </p:nvSpPr>
        <p:spPr>
          <a:xfrm>
            <a:off x="8261720" y="1525735"/>
            <a:ext cx="228600" cy="6403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DBE4C7E-1EAB-37FF-59F9-10AAFA6B1631}"/>
              </a:ext>
            </a:extLst>
          </p:cNvPr>
          <p:cNvSpPr/>
          <p:nvPr/>
        </p:nvSpPr>
        <p:spPr>
          <a:xfrm>
            <a:off x="8490320" y="2326653"/>
            <a:ext cx="894247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655B2AB-B5E5-ABAA-EB15-3E7CD5EFE9E6}"/>
              </a:ext>
            </a:extLst>
          </p:cNvPr>
          <p:cNvSpPr/>
          <p:nvPr/>
        </p:nvSpPr>
        <p:spPr>
          <a:xfrm>
            <a:off x="8261720" y="2326653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A8B95D3-BEDD-24B6-5A04-EF46751ABEDD}"/>
              </a:ext>
            </a:extLst>
          </p:cNvPr>
          <p:cNvSpPr/>
          <p:nvPr/>
        </p:nvSpPr>
        <p:spPr>
          <a:xfrm>
            <a:off x="8566520" y="2402853"/>
            <a:ext cx="8866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Большое количество функций и потрясающее качество изображения, интуитивно понятный интерфейс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CAC80BA-D1DD-4569-C6A8-92556CEA0BC2}"/>
              </a:ext>
            </a:extLst>
          </p:cNvPr>
          <p:cNvSpPr/>
          <p:nvPr/>
        </p:nvSpPr>
        <p:spPr>
          <a:xfrm>
            <a:off x="16656624" y="333913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03A082B-6488-20FA-CE9E-054C3CBC04EF}"/>
              </a:ext>
            </a:extLst>
          </p:cNvPr>
          <p:cNvSpPr/>
          <p:nvPr/>
        </p:nvSpPr>
        <p:spPr>
          <a:xfrm>
            <a:off x="16732824" y="420635"/>
            <a:ext cx="457200" cy="453707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5EDE765-7E2A-423C-0E01-B0773977BAFA}"/>
              </a:ext>
            </a:extLst>
          </p:cNvPr>
          <p:cNvSpPr/>
          <p:nvPr/>
        </p:nvSpPr>
        <p:spPr>
          <a:xfrm>
            <a:off x="9136933" y="8244740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tserrat" pitchFamily="2" charset="-52"/>
              </a:rPr>
              <a:t>8 </a:t>
            </a:r>
            <a:endParaRPr lang="en-US" sz="4000" b="1" dirty="0">
              <a:latin typeface="Montserrat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57FD9C-826A-AB46-A325-FB58DDE6B678}"/>
              </a:ext>
            </a:extLst>
          </p:cNvPr>
          <p:cNvSpPr txBox="1"/>
          <p:nvPr/>
        </p:nvSpPr>
        <p:spPr>
          <a:xfrm>
            <a:off x="7733973" y="8952626"/>
            <a:ext cx="635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ГБ оперативной </a:t>
            </a:r>
          </a:p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памяти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7CC9F8B-8139-430C-08E0-FA2B20B6A06D}"/>
              </a:ext>
            </a:extLst>
          </p:cNvPr>
          <p:cNvSpPr/>
          <p:nvPr/>
        </p:nvSpPr>
        <p:spPr>
          <a:xfrm>
            <a:off x="8490320" y="3406351"/>
            <a:ext cx="8949852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DDFAAC44-B341-D6C3-5135-85120D21DE46}"/>
              </a:ext>
            </a:extLst>
          </p:cNvPr>
          <p:cNvSpPr/>
          <p:nvPr/>
        </p:nvSpPr>
        <p:spPr>
          <a:xfrm>
            <a:off x="8566520" y="3511751"/>
            <a:ext cx="8861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Поддержка технологии </a:t>
            </a:r>
            <a:r>
              <a:rPr lang="ru-RU" sz="2200" dirty="0" err="1">
                <a:latin typeface="Montserrat" pitchFamily="2" charset="-52"/>
              </a:rPr>
              <a:t>мультитач</a:t>
            </a:r>
            <a:r>
              <a:rPr lang="ru-RU" sz="2200" dirty="0">
                <a:latin typeface="Montserrat" pitchFamily="2" charset="-52"/>
              </a:rPr>
              <a:t> (до 20 касаний)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F8DDF97-15D9-C8BF-B043-E5B73C2BF6B7}"/>
              </a:ext>
            </a:extLst>
          </p:cNvPr>
          <p:cNvSpPr/>
          <p:nvPr/>
        </p:nvSpPr>
        <p:spPr>
          <a:xfrm>
            <a:off x="8261720" y="3406351"/>
            <a:ext cx="228600" cy="6403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ACE20C0-6B8D-0530-0E35-69221C10A65C}"/>
              </a:ext>
            </a:extLst>
          </p:cNvPr>
          <p:cNvSpPr/>
          <p:nvPr/>
        </p:nvSpPr>
        <p:spPr>
          <a:xfrm>
            <a:off x="8490320" y="4215468"/>
            <a:ext cx="894985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B6B9718-808F-1310-E0C4-5979CF668002}"/>
              </a:ext>
            </a:extLst>
          </p:cNvPr>
          <p:cNvSpPr/>
          <p:nvPr/>
        </p:nvSpPr>
        <p:spPr>
          <a:xfrm>
            <a:off x="8261721" y="4215468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D15B105-A4F9-DB82-B2E4-BCD6B17524A8}"/>
              </a:ext>
            </a:extLst>
          </p:cNvPr>
          <p:cNvSpPr/>
          <p:nvPr/>
        </p:nvSpPr>
        <p:spPr>
          <a:xfrm>
            <a:off x="8566520" y="4291668"/>
            <a:ext cx="8090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Модель предназначена для учебного процесса и проведения презентаций в любом формате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52AA96F-692D-BD27-0CD1-C94DA8DB097D}"/>
              </a:ext>
            </a:extLst>
          </p:cNvPr>
          <p:cNvSpPr/>
          <p:nvPr/>
        </p:nvSpPr>
        <p:spPr>
          <a:xfrm>
            <a:off x="8497694" y="5313383"/>
            <a:ext cx="8930432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18B9EBA6-DE41-A201-6F25-B1FB4ECDA04E}"/>
              </a:ext>
            </a:extLst>
          </p:cNvPr>
          <p:cNvSpPr/>
          <p:nvPr/>
        </p:nvSpPr>
        <p:spPr>
          <a:xfrm>
            <a:off x="8573894" y="5418783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Современное решения для бизнеса и образования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7A8649F-7CD9-2BBB-FD7D-7A9D3BFBC445}"/>
              </a:ext>
            </a:extLst>
          </p:cNvPr>
          <p:cNvSpPr/>
          <p:nvPr/>
        </p:nvSpPr>
        <p:spPr>
          <a:xfrm>
            <a:off x="8269094" y="5313383"/>
            <a:ext cx="228600" cy="6403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CA868DDC-1C9B-600D-8D5E-71E00863E268}"/>
              </a:ext>
            </a:extLst>
          </p:cNvPr>
          <p:cNvSpPr/>
          <p:nvPr/>
        </p:nvSpPr>
        <p:spPr>
          <a:xfrm>
            <a:off x="8497694" y="6161795"/>
            <a:ext cx="894247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31E2B7D4-121C-CA73-7959-A53A7240D738}"/>
              </a:ext>
            </a:extLst>
          </p:cNvPr>
          <p:cNvSpPr/>
          <p:nvPr/>
        </p:nvSpPr>
        <p:spPr>
          <a:xfrm>
            <a:off x="8269094" y="6161795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CFFFF816-338A-40AA-DE95-EB7A189E73A9}"/>
              </a:ext>
            </a:extLst>
          </p:cNvPr>
          <p:cNvSpPr/>
          <p:nvPr/>
        </p:nvSpPr>
        <p:spPr>
          <a:xfrm>
            <a:off x="8573894" y="6237995"/>
            <a:ext cx="8949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Обеспечение разработано учителями для учителей с целью использования в школе, ВУЗе, детском саду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FABDB34-4403-F7BC-DFC7-C6C449E84505}"/>
              </a:ext>
            </a:extLst>
          </p:cNvPr>
          <p:cNvSpPr/>
          <p:nvPr/>
        </p:nvSpPr>
        <p:spPr>
          <a:xfrm>
            <a:off x="8507526" y="7251579"/>
            <a:ext cx="8942477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A59F844E-A279-FF51-9B0B-1DA47D06167F}"/>
              </a:ext>
            </a:extLst>
          </p:cNvPr>
          <p:cNvSpPr/>
          <p:nvPr/>
        </p:nvSpPr>
        <p:spPr>
          <a:xfrm>
            <a:off x="8583726" y="7356979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Включен в комплект поставки как бессрочная лицензия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D0C7DF1-6F21-C409-6887-D593539C5B43}"/>
              </a:ext>
            </a:extLst>
          </p:cNvPr>
          <p:cNvSpPr/>
          <p:nvPr/>
        </p:nvSpPr>
        <p:spPr>
          <a:xfrm>
            <a:off x="8278927" y="7251579"/>
            <a:ext cx="228600" cy="6403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F2571942-DF47-23DE-412D-B31E757E75AB}"/>
              </a:ext>
            </a:extLst>
          </p:cNvPr>
          <p:cNvSpPr/>
          <p:nvPr/>
        </p:nvSpPr>
        <p:spPr>
          <a:xfrm>
            <a:off x="1024727" y="5342862"/>
            <a:ext cx="6900073" cy="599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B62A0245-96EE-793D-5E3C-AED412845B71}"/>
              </a:ext>
            </a:extLst>
          </p:cNvPr>
          <p:cNvSpPr/>
          <p:nvPr/>
        </p:nvSpPr>
        <p:spPr>
          <a:xfrm>
            <a:off x="796127" y="5342862"/>
            <a:ext cx="228600" cy="599792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4A719073-CA8E-4877-C252-A833290462C4}"/>
              </a:ext>
            </a:extLst>
          </p:cNvPr>
          <p:cNvSpPr/>
          <p:nvPr/>
        </p:nvSpPr>
        <p:spPr>
          <a:xfrm>
            <a:off x="1017114" y="6133440"/>
            <a:ext cx="6907686" cy="978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A9255826-82A5-43FF-736E-A6D8F7ABBE6E}"/>
              </a:ext>
            </a:extLst>
          </p:cNvPr>
          <p:cNvSpPr/>
          <p:nvPr/>
        </p:nvSpPr>
        <p:spPr>
          <a:xfrm>
            <a:off x="1093315" y="6238840"/>
            <a:ext cx="6315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Панель тонкой рамкой, стекло с усиленной антибликовой поверхностью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419C609-6293-8305-7DBD-21C61E09502A}"/>
              </a:ext>
            </a:extLst>
          </p:cNvPr>
          <p:cNvSpPr/>
          <p:nvPr/>
        </p:nvSpPr>
        <p:spPr>
          <a:xfrm>
            <a:off x="788514" y="6133441"/>
            <a:ext cx="228600" cy="9781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6178F1D9-FD45-B425-41F7-F925D165070B}"/>
              </a:ext>
            </a:extLst>
          </p:cNvPr>
          <p:cNvSpPr/>
          <p:nvPr/>
        </p:nvSpPr>
        <p:spPr>
          <a:xfrm>
            <a:off x="1072967" y="5470456"/>
            <a:ext cx="6441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Совместная работать детей в классе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67200488-E0FB-EEC1-9E8C-A5D8C4E18467}"/>
              </a:ext>
            </a:extLst>
          </p:cNvPr>
          <p:cNvSpPr/>
          <p:nvPr/>
        </p:nvSpPr>
        <p:spPr>
          <a:xfrm>
            <a:off x="1017114" y="7308461"/>
            <a:ext cx="6907686" cy="599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0373F11A-3D83-B84C-D5D3-6F8D87917E3B}"/>
              </a:ext>
            </a:extLst>
          </p:cNvPr>
          <p:cNvSpPr/>
          <p:nvPr/>
        </p:nvSpPr>
        <p:spPr>
          <a:xfrm>
            <a:off x="788514" y="7308461"/>
            <a:ext cx="228600" cy="599792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2D612E91-8631-260B-3F4C-CD835E1AEE71}"/>
              </a:ext>
            </a:extLst>
          </p:cNvPr>
          <p:cNvSpPr/>
          <p:nvPr/>
        </p:nvSpPr>
        <p:spPr>
          <a:xfrm>
            <a:off x="1065354" y="7436055"/>
            <a:ext cx="7066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Максимально удобный опыт взаимодействия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055DD91-6BF7-820C-9E69-AEC2D49F014E}"/>
              </a:ext>
            </a:extLst>
          </p:cNvPr>
          <p:cNvSpPr/>
          <p:nvPr/>
        </p:nvSpPr>
        <p:spPr>
          <a:xfrm>
            <a:off x="716884" y="4280654"/>
            <a:ext cx="5993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ru-RU" sz="2800" b="1" dirty="0" err="1">
                <a:latin typeface="Montserrat Black" pitchFamily="2" charset="-52"/>
              </a:rPr>
              <a:t>Lumien</a:t>
            </a:r>
            <a:r>
              <a:rPr lang="ru-RU" sz="2800" b="1" dirty="0">
                <a:latin typeface="Montserrat Black" pitchFamily="2" charset="-52"/>
              </a:rPr>
              <a:t> IFPLO3ILM 6503MLRU</a:t>
            </a:r>
          </a:p>
        </p:txBody>
      </p:sp>
      <p:pic>
        <p:nvPicPr>
          <p:cNvPr id="2" name="Рисунок 1" descr="1_4240.jpg">
            <a:extLst>
              <a:ext uri="{FF2B5EF4-FFF2-40B4-BE49-F238E27FC236}">
                <a16:creationId xmlns:a16="http://schemas.microsoft.com/office/drawing/2014/main" id="{4E5C40EF-05DD-BAA6-62BE-202CB3CBA3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798755" y="446817"/>
            <a:ext cx="5922166" cy="37686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DC9EDF-4121-2E25-05CB-B582FD40FDD1}"/>
              </a:ext>
            </a:extLst>
          </p:cNvPr>
          <p:cNvSpPr/>
          <p:nvPr/>
        </p:nvSpPr>
        <p:spPr>
          <a:xfrm>
            <a:off x="13398951" y="8245563"/>
            <a:ext cx="3272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tserrat" pitchFamily="2" charset="-52"/>
              </a:rPr>
              <a:t>400</a:t>
            </a:r>
            <a:r>
              <a:rPr lang="ru-RU" sz="4000" b="1" dirty="0">
                <a:solidFill>
                  <a:srgbClr val="00A985"/>
                </a:solidFill>
                <a:latin typeface="Montserrat" pitchFamily="2" charset="-52"/>
              </a:rPr>
              <a:t> </a:t>
            </a:r>
            <a:endParaRPr lang="en-US" sz="4000" b="1" dirty="0">
              <a:solidFill>
                <a:srgbClr val="00A985"/>
              </a:solidFill>
              <a:latin typeface="Montserrat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DB0CD-3DE5-330E-9571-529EB12C85D3}"/>
              </a:ext>
            </a:extLst>
          </p:cNvPr>
          <p:cNvSpPr txBox="1"/>
          <p:nvPr/>
        </p:nvSpPr>
        <p:spPr>
          <a:xfrm>
            <a:off x="11937897" y="8978295"/>
            <a:ext cx="635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кд</a:t>
            </a:r>
            <a:r>
              <a:rPr lang="en-US" sz="2800" dirty="0">
                <a:solidFill>
                  <a:srgbClr val="252844"/>
                </a:solidFill>
                <a:latin typeface="Montserrat" pitchFamily="2" charset="-52"/>
              </a:rPr>
              <a:t>/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м</a:t>
            </a:r>
            <a:r>
              <a:rPr lang="ru-RU" sz="2800" baseline="30000" dirty="0">
                <a:solidFill>
                  <a:srgbClr val="252844"/>
                </a:solidFill>
                <a:latin typeface="Montserrat" pitchFamily="2" charset="-52"/>
              </a:rPr>
              <a:t>2 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яркость</a:t>
            </a:r>
          </a:p>
        </p:txBody>
      </p:sp>
    </p:spTree>
    <p:extLst>
      <p:ext uri="{BB962C8B-B14F-4D97-AF65-F5344CB8AC3E}">
        <p14:creationId xmlns:p14="http://schemas.microsoft.com/office/powerpoint/2010/main" val="1315431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5436D5C9-17E2-3567-7A96-B6A164EBCFCF}"/>
              </a:ext>
            </a:extLst>
          </p:cNvPr>
          <p:cNvSpPr/>
          <p:nvPr/>
        </p:nvSpPr>
        <p:spPr>
          <a:xfrm>
            <a:off x="10808033" y="4061253"/>
            <a:ext cx="7099419" cy="1842515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2049380" y="6458857"/>
            <a:ext cx="6238619" cy="3848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1143000" y="9618448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143000" y="8477171"/>
            <a:ext cx="0" cy="1141277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880638" y="8391939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956838" y="8468139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DCB62C-50E5-AC7F-D4A9-1E6B8AB7D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333" l="10000" r="90000">
                        <a14:foregroundMark x1="36700" y1="10167" x2="28600" y2="8500"/>
                        <a14:foregroundMark x1="28600" y1="8500" x2="28100" y2="8000"/>
                        <a14:foregroundMark x1="27600" y1="2667" x2="26600" y2="9333"/>
                        <a14:foregroundMark x1="24700" y1="94333" x2="43400" y2="94500"/>
                        <a14:foregroundMark x1="43400" y1="94500" x2="44700" y2="93333"/>
                        <a14:foregroundMark x1="50300" y1="94333" x2="52400" y2="93833"/>
                        <a14:foregroundMark x1="22000" y1="97667" x2="23300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741"/>
          <a:stretch/>
        </p:blipFill>
        <p:spPr bwMode="auto">
          <a:xfrm>
            <a:off x="10079550" y="4919566"/>
            <a:ext cx="7564635" cy="53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539464-5B24-EF72-58B6-06F3054FC6C9}"/>
              </a:ext>
            </a:extLst>
          </p:cNvPr>
          <p:cNvSpPr txBox="1"/>
          <p:nvPr/>
        </p:nvSpPr>
        <p:spPr>
          <a:xfrm>
            <a:off x="11598578" y="4197402"/>
            <a:ext cx="57645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666666"/>
                </a:solidFill>
                <a:effectLst/>
                <a:latin typeface="Montserrat "/>
              </a:rPr>
              <a:t>По запросу могут быть изготовлены экраны для крепления к потолку и отдельно-стоящие экраны.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330EAA-0E1C-F809-D3AA-902A07448590}"/>
              </a:ext>
            </a:extLst>
          </p:cNvPr>
          <p:cNvSpPr/>
          <p:nvPr/>
        </p:nvSpPr>
        <p:spPr>
          <a:xfrm>
            <a:off x="1676400" y="8475448"/>
            <a:ext cx="6223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en-US" sz="2800" b="0" i="0" dirty="0" err="1">
                <a:effectLst/>
                <a:latin typeface="Montserrat Black" pitchFamily="2" charset="-52"/>
              </a:rPr>
              <a:t>Lumien</a:t>
            </a:r>
            <a:r>
              <a:rPr lang="en-US" sz="2800" b="0" i="0" dirty="0">
                <a:effectLst/>
                <a:latin typeface="Montserrat Black" pitchFamily="2" charset="-52"/>
              </a:rPr>
              <a:t> LMRC-100108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84E5AD-5942-766C-D7EB-0F902272025B}"/>
              </a:ext>
            </a:extLst>
          </p:cNvPr>
          <p:cNvSpPr/>
          <p:nvPr/>
        </p:nvSpPr>
        <p:spPr>
          <a:xfrm>
            <a:off x="840315" y="673994"/>
            <a:ext cx="9416500" cy="1285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BE0785-0B3E-4554-A4CE-7F35F4EAC534}"/>
              </a:ext>
            </a:extLst>
          </p:cNvPr>
          <p:cNvSpPr/>
          <p:nvPr/>
        </p:nvSpPr>
        <p:spPr>
          <a:xfrm>
            <a:off x="639149" y="673996"/>
            <a:ext cx="215524" cy="12852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E7B4D-C232-B12C-A6B6-46E63F17B07D}"/>
              </a:ext>
            </a:extLst>
          </p:cNvPr>
          <p:cNvSpPr txBox="1"/>
          <p:nvPr/>
        </p:nvSpPr>
        <p:spPr>
          <a:xfrm>
            <a:off x="946171" y="716436"/>
            <a:ext cx="8758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Проекционный экран с фиксированной </a:t>
            </a:r>
            <a:r>
              <a:rPr lang="ru-RU" sz="2400" b="0" i="0" dirty="0" err="1">
                <a:effectLst/>
                <a:latin typeface="Montserrat "/>
              </a:rPr>
              <a:t>тонкопрофильной</a:t>
            </a:r>
            <a:r>
              <a:rPr lang="ru-RU" sz="2400" b="0" i="0" dirty="0">
                <a:effectLst/>
                <a:latin typeface="Montserrat "/>
              </a:rPr>
              <a:t> рамой, который позволяет использовать всю поверхность для проецирования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BA90DB-F007-B204-53A8-1388AFEE8336}"/>
              </a:ext>
            </a:extLst>
          </p:cNvPr>
          <p:cNvSpPr/>
          <p:nvPr/>
        </p:nvSpPr>
        <p:spPr>
          <a:xfrm>
            <a:off x="839204" y="2161555"/>
            <a:ext cx="9416500" cy="1751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E9DFEE-C113-08D4-D946-82BC2774DC01}"/>
              </a:ext>
            </a:extLst>
          </p:cNvPr>
          <p:cNvSpPr/>
          <p:nvPr/>
        </p:nvSpPr>
        <p:spPr>
          <a:xfrm>
            <a:off x="638038" y="2161557"/>
            <a:ext cx="215524" cy="1751403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06DF4-2DD7-0F5D-A853-09A3A5EEB766}"/>
              </a:ext>
            </a:extLst>
          </p:cNvPr>
          <p:cNvSpPr txBox="1"/>
          <p:nvPr/>
        </p:nvSpPr>
        <p:spPr>
          <a:xfrm>
            <a:off x="986764" y="2272016"/>
            <a:ext cx="9268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Доступен с проекционными полотнами HD </a:t>
            </a:r>
            <a:r>
              <a:rPr lang="ru-RU" sz="2400" b="0" i="0" dirty="0" err="1">
                <a:effectLst/>
                <a:latin typeface="Montserrat "/>
              </a:rPr>
              <a:t>Progressive</a:t>
            </a:r>
            <a:r>
              <a:rPr lang="ru-RU" sz="2400" b="0" i="0" dirty="0">
                <a:effectLst/>
                <a:latin typeface="Montserrat "/>
              </a:rPr>
              <a:t>, он создан с использованием новейших достижений технологии в сфере проекционных экранов для изображений разрешения 4K и Ultra HD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1CE5A6-AD8F-5C30-7BF9-FA8B1826DD44}"/>
              </a:ext>
            </a:extLst>
          </p:cNvPr>
          <p:cNvSpPr/>
          <p:nvPr/>
        </p:nvSpPr>
        <p:spPr>
          <a:xfrm>
            <a:off x="819735" y="4183010"/>
            <a:ext cx="9416500" cy="9541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FCF8B6-CF0E-CF52-37E9-BF155B978D52}"/>
              </a:ext>
            </a:extLst>
          </p:cNvPr>
          <p:cNvSpPr/>
          <p:nvPr/>
        </p:nvSpPr>
        <p:spPr>
          <a:xfrm>
            <a:off x="618569" y="4183013"/>
            <a:ext cx="215524" cy="9541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29DD4D-8DA9-A742-7B03-FE904334681A}"/>
              </a:ext>
            </a:extLst>
          </p:cNvPr>
          <p:cNvSpPr txBox="1"/>
          <p:nvPr/>
        </p:nvSpPr>
        <p:spPr>
          <a:xfrm>
            <a:off x="949152" y="4216131"/>
            <a:ext cx="969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Модель простая в сборке и обладает инновационным дизайном углов для быстрого монтажа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8E49067-5E32-FE99-E187-F0A696B1B6BE}"/>
              </a:ext>
            </a:extLst>
          </p:cNvPr>
          <p:cNvSpPr/>
          <p:nvPr/>
        </p:nvSpPr>
        <p:spPr>
          <a:xfrm>
            <a:off x="834093" y="5367434"/>
            <a:ext cx="9416500" cy="9541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C28E93-4549-0B9A-E5C2-38F2EDE09665}"/>
              </a:ext>
            </a:extLst>
          </p:cNvPr>
          <p:cNvSpPr/>
          <p:nvPr/>
        </p:nvSpPr>
        <p:spPr>
          <a:xfrm>
            <a:off x="632927" y="5367437"/>
            <a:ext cx="215524" cy="95410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CEF61A-E352-9A07-7C7D-4EC1E3E4A919}"/>
              </a:ext>
            </a:extLst>
          </p:cNvPr>
          <p:cNvSpPr txBox="1"/>
          <p:nvPr/>
        </p:nvSpPr>
        <p:spPr>
          <a:xfrm>
            <a:off x="986764" y="5443769"/>
            <a:ext cx="9103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Экран может быть изготовлен по размерам заказчика с высотой до 400 см и шириной до 600 см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24FF10B-4C8D-1D3F-B199-25AB2EE8CBDD}"/>
              </a:ext>
            </a:extLst>
          </p:cNvPr>
          <p:cNvSpPr/>
          <p:nvPr/>
        </p:nvSpPr>
        <p:spPr>
          <a:xfrm>
            <a:off x="11002746" y="687664"/>
            <a:ext cx="6958274" cy="16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CD7B71E-6244-B7D5-9B75-C8E0643D12DE}"/>
              </a:ext>
            </a:extLst>
          </p:cNvPr>
          <p:cNvSpPr/>
          <p:nvPr/>
        </p:nvSpPr>
        <p:spPr>
          <a:xfrm>
            <a:off x="10801580" y="687666"/>
            <a:ext cx="215524" cy="160524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824748-15EF-2405-9E80-684C572857E1}"/>
              </a:ext>
            </a:extLst>
          </p:cNvPr>
          <p:cNvSpPr txBox="1"/>
          <p:nvPr/>
        </p:nvSpPr>
        <p:spPr>
          <a:xfrm>
            <a:off x="11117687" y="666864"/>
            <a:ext cx="6742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666666"/>
                </a:solidFill>
                <a:effectLst/>
                <a:latin typeface="Montserrat "/>
              </a:rPr>
              <a:t>Проекционное полотно обтянуто вокруг алюминиевой рамы (8 см в ширину и 3 см в глубину) и крепится к задней части экрана при помощи технологии </a:t>
            </a:r>
            <a:r>
              <a:rPr lang="ru-RU" sz="2400" b="0" i="0" dirty="0" err="1">
                <a:solidFill>
                  <a:srgbClr val="666666"/>
                </a:solidFill>
                <a:effectLst/>
                <a:latin typeface="Montserrat "/>
              </a:rPr>
              <a:t>Velcro</a:t>
            </a:r>
            <a:endParaRPr lang="ru-RU" sz="2400" b="0" i="0" dirty="0">
              <a:solidFill>
                <a:srgbClr val="666666"/>
              </a:solidFill>
              <a:effectLst/>
              <a:latin typeface="Montserrat 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ECBFF63-B7AD-BC2F-5572-0411998E05E7}"/>
              </a:ext>
            </a:extLst>
          </p:cNvPr>
          <p:cNvSpPr/>
          <p:nvPr/>
        </p:nvSpPr>
        <p:spPr>
          <a:xfrm>
            <a:off x="11002746" y="2557295"/>
            <a:ext cx="695827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F5DC928-15EB-72FB-13D2-3448550F88A4}"/>
              </a:ext>
            </a:extLst>
          </p:cNvPr>
          <p:cNvSpPr/>
          <p:nvPr/>
        </p:nvSpPr>
        <p:spPr>
          <a:xfrm>
            <a:off x="10801580" y="2557297"/>
            <a:ext cx="215524" cy="12003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CE36BD-825D-B52A-0EAE-0E106514A78D}"/>
              </a:ext>
            </a:extLst>
          </p:cNvPr>
          <p:cNvSpPr txBox="1"/>
          <p:nvPr/>
        </p:nvSpPr>
        <p:spPr>
          <a:xfrm>
            <a:off x="11117687" y="2536495"/>
            <a:ext cx="674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rgbClr val="666666"/>
                </a:solidFill>
                <a:latin typeface="Montserrat "/>
              </a:rPr>
              <a:t>Э</a:t>
            </a:r>
            <a:r>
              <a:rPr lang="ru-RU" sz="2400" b="0" i="0" dirty="0">
                <a:solidFill>
                  <a:srgbClr val="666666"/>
                </a:solidFill>
                <a:effectLst/>
                <a:latin typeface="Montserrat "/>
              </a:rPr>
              <a:t>кран с легкой </a:t>
            </a:r>
            <a:r>
              <a:rPr lang="ru-RU" sz="2400" b="0" i="0" dirty="0" err="1">
                <a:solidFill>
                  <a:srgbClr val="666666"/>
                </a:solidFill>
                <a:effectLst/>
                <a:latin typeface="Montserrat "/>
              </a:rPr>
              <a:t>тонкопрофильной</a:t>
            </a:r>
            <a:r>
              <a:rPr lang="ru-RU" sz="2400" b="0" i="0" dirty="0">
                <a:solidFill>
                  <a:srgbClr val="666666"/>
                </a:solidFill>
                <a:effectLst/>
                <a:latin typeface="Montserrat "/>
              </a:rPr>
              <a:t> рамой, которая крепится близко к стене для обеспечения скрытой установки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D843A197-0593-3AB6-8594-AD546D438714}"/>
              </a:ext>
            </a:extLst>
          </p:cNvPr>
          <p:cNvSpPr/>
          <p:nvPr/>
        </p:nvSpPr>
        <p:spPr>
          <a:xfrm>
            <a:off x="816293" y="6557403"/>
            <a:ext cx="9416500" cy="13231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A02FDA6-5700-CF21-3127-EA1E573BF17F}"/>
              </a:ext>
            </a:extLst>
          </p:cNvPr>
          <p:cNvSpPr/>
          <p:nvPr/>
        </p:nvSpPr>
        <p:spPr>
          <a:xfrm>
            <a:off x="615127" y="6557407"/>
            <a:ext cx="215524" cy="13231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42EC7-1645-443E-6BB9-1D9637DA6A2C}"/>
              </a:ext>
            </a:extLst>
          </p:cNvPr>
          <p:cNvSpPr txBox="1"/>
          <p:nvPr/>
        </p:nvSpPr>
        <p:spPr>
          <a:xfrm>
            <a:off x="971830" y="6615376"/>
            <a:ext cx="9644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 "/>
              </a:rPr>
              <a:t>Не имеет швов на поверхности просмотра и являются исключительно плоскими, что подходит для проецирования любых данных и видеоизображения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13967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7880A0E-1E4A-498F-472E-3099AC6C7BE5}"/>
              </a:ext>
            </a:extLst>
          </p:cNvPr>
          <p:cNvSpPr/>
          <p:nvPr/>
        </p:nvSpPr>
        <p:spPr>
          <a:xfrm>
            <a:off x="771896" y="8705097"/>
            <a:ext cx="9416499" cy="993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9060394-6468-1CA6-8E49-ED72EEA879F8}"/>
              </a:ext>
            </a:extLst>
          </p:cNvPr>
          <p:cNvSpPr/>
          <p:nvPr/>
        </p:nvSpPr>
        <p:spPr>
          <a:xfrm>
            <a:off x="767311" y="7048500"/>
            <a:ext cx="9416499" cy="1414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3968734-EDCD-9D82-3B15-7FD348C1E129}"/>
              </a:ext>
            </a:extLst>
          </p:cNvPr>
          <p:cNvSpPr/>
          <p:nvPr/>
        </p:nvSpPr>
        <p:spPr>
          <a:xfrm>
            <a:off x="808116" y="5165748"/>
            <a:ext cx="8115293" cy="1694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5FEBD4B-2346-1079-6813-EF76235C945C}"/>
              </a:ext>
            </a:extLst>
          </p:cNvPr>
          <p:cNvSpPr/>
          <p:nvPr/>
        </p:nvSpPr>
        <p:spPr>
          <a:xfrm>
            <a:off x="579516" y="5165749"/>
            <a:ext cx="228600" cy="1694667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0574589" y="5448300"/>
            <a:ext cx="7713411" cy="4838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6320B-F001-6EE9-296B-35EC7E43AC3C}"/>
              </a:ext>
            </a:extLst>
          </p:cNvPr>
          <p:cNvCxnSpPr>
            <a:cxnSpLocks/>
          </p:cNvCxnSpPr>
          <p:nvPr/>
        </p:nvCxnSpPr>
        <p:spPr>
          <a:xfrm>
            <a:off x="10284674" y="4102134"/>
            <a:ext cx="1639816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71664E-CD05-7FF2-84DA-5FD548512813}"/>
              </a:ext>
            </a:extLst>
          </p:cNvPr>
          <p:cNvCxnSpPr>
            <a:cxnSpLocks/>
          </p:cNvCxnSpPr>
          <p:nvPr/>
        </p:nvCxnSpPr>
        <p:spPr>
          <a:xfrm flipV="1">
            <a:off x="10284674" y="1493762"/>
            <a:ext cx="0" cy="2608372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FBAE941A-DF49-FAAA-E57F-807DAF90390D}"/>
              </a:ext>
            </a:extLst>
          </p:cNvPr>
          <p:cNvSpPr/>
          <p:nvPr/>
        </p:nvSpPr>
        <p:spPr>
          <a:xfrm>
            <a:off x="9979874" y="1128217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13E2E6-A478-F698-B154-57A83C6E8A4E}"/>
              </a:ext>
            </a:extLst>
          </p:cNvPr>
          <p:cNvSpPr/>
          <p:nvPr/>
        </p:nvSpPr>
        <p:spPr>
          <a:xfrm>
            <a:off x="10056074" y="1204417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482D7B-6E56-2A0F-6984-9FE4472BAAA3}"/>
              </a:ext>
            </a:extLst>
          </p:cNvPr>
          <p:cNvSpPr/>
          <p:nvPr/>
        </p:nvSpPr>
        <p:spPr>
          <a:xfrm>
            <a:off x="10899974" y="417954"/>
            <a:ext cx="60877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333333"/>
                </a:solidFill>
                <a:effectLst/>
                <a:latin typeface="Montserrat Black" pitchFamily="2" charset="-52"/>
              </a:rPr>
              <a:t>Проекционные экраны LUMIEN Master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Montserrat Black" pitchFamily="2" charset="-52"/>
              </a:rPr>
              <a:t>Fold</a:t>
            </a:r>
            <a:endParaRPr lang="ru-RU" sz="2800" b="0" i="0" dirty="0">
              <a:solidFill>
                <a:srgbClr val="333333"/>
              </a:solidFill>
              <a:effectLst/>
              <a:latin typeface="Montserrat Black" pitchFamily="2" charset="-52"/>
            </a:endParaRPr>
          </a:p>
          <a:p>
            <a:endParaRPr lang="en-US" sz="2800" b="0" i="0" dirty="0">
              <a:effectLst/>
              <a:latin typeface="Montserrat Black" pitchFamily="2" charset="-52"/>
            </a:endParaRPr>
          </a:p>
          <a:p>
            <a:endParaRPr lang="ru-RU" sz="2800" b="1" dirty="0">
              <a:latin typeface="Montserrat Black" pitchFamily="2" charset="-52"/>
            </a:endParaRPr>
          </a:p>
        </p:txBody>
      </p:sp>
      <p:pic>
        <p:nvPicPr>
          <p:cNvPr id="15" name="Рисунок 14" descr="Изображение выглядит как снимок экрана, Плоский дисплей, Устройство отображения, телевидение&#10;&#10;Автоматически созданное описание">
            <a:extLst>
              <a:ext uri="{FF2B5EF4-FFF2-40B4-BE49-F238E27FC236}">
                <a16:creationId xmlns:a16="http://schemas.microsoft.com/office/drawing/2014/main" id="{37F28F14-4704-1358-7F59-58210F842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379" r="52342" b="16737"/>
          <a:stretch/>
        </p:blipFill>
        <p:spPr>
          <a:xfrm>
            <a:off x="10699343" y="2008171"/>
            <a:ext cx="6288348" cy="6715601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479EBF8-84CA-E70C-F50C-64C95DF6EC11}"/>
              </a:ext>
            </a:extLst>
          </p:cNvPr>
          <p:cNvSpPr/>
          <p:nvPr/>
        </p:nvSpPr>
        <p:spPr>
          <a:xfrm>
            <a:off x="570891" y="538953"/>
            <a:ext cx="8984935" cy="1908113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FC07B6-CAAD-23E4-6490-19F4150FE52C}"/>
              </a:ext>
            </a:extLst>
          </p:cNvPr>
          <p:cNvSpPr txBox="1"/>
          <p:nvPr/>
        </p:nvSpPr>
        <p:spPr>
          <a:xfrm>
            <a:off x="10894803" y="1309689"/>
            <a:ext cx="7615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666666"/>
                </a:solidFill>
                <a:effectLst/>
                <a:latin typeface="Montserrat "/>
              </a:rPr>
              <a:t>Мобильные экраны для мобильного использования</a:t>
            </a:r>
            <a:endParaRPr lang="ru-RU" sz="2200" dirty="0">
              <a:latin typeface="Montserrat 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1FD3C6D-38AD-454A-E1C9-83C90223C7F5}"/>
              </a:ext>
            </a:extLst>
          </p:cNvPr>
          <p:cNvSpPr/>
          <p:nvPr/>
        </p:nvSpPr>
        <p:spPr>
          <a:xfrm>
            <a:off x="773394" y="2722280"/>
            <a:ext cx="8165872" cy="10113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621FF32-491A-9D1D-260D-0AF86E78D1E4}"/>
              </a:ext>
            </a:extLst>
          </p:cNvPr>
          <p:cNvSpPr/>
          <p:nvPr/>
        </p:nvSpPr>
        <p:spPr>
          <a:xfrm>
            <a:off x="959078" y="2834026"/>
            <a:ext cx="7633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Montserrat "/>
              </a:rPr>
              <a:t>Б</a:t>
            </a:r>
            <a:r>
              <a:rPr lang="ru-RU" sz="2400" b="0" i="0" dirty="0">
                <a:effectLst/>
                <a:latin typeface="Montserrat "/>
              </a:rPr>
              <a:t>ыстро собирается и разбирается без использования специальных;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40B1DB4-344A-9EC2-7A16-0E5D07521E84}"/>
              </a:ext>
            </a:extLst>
          </p:cNvPr>
          <p:cNvSpPr/>
          <p:nvPr/>
        </p:nvSpPr>
        <p:spPr>
          <a:xfrm>
            <a:off x="544794" y="2722281"/>
            <a:ext cx="228600" cy="101139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485ED51-5E50-9C9D-543F-8343F5ABBBD0}"/>
              </a:ext>
            </a:extLst>
          </p:cNvPr>
          <p:cNvSpPr/>
          <p:nvPr/>
        </p:nvSpPr>
        <p:spPr>
          <a:xfrm>
            <a:off x="757538" y="3949815"/>
            <a:ext cx="8165871" cy="1011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D992AF4-3EE3-D76C-D894-34D694670ABC}"/>
              </a:ext>
            </a:extLst>
          </p:cNvPr>
          <p:cNvSpPr/>
          <p:nvPr/>
        </p:nvSpPr>
        <p:spPr>
          <a:xfrm>
            <a:off x="556372" y="3949817"/>
            <a:ext cx="215524" cy="101138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C2C27B-D07D-80BC-E4BB-932D8AF1D3D5}"/>
              </a:ext>
            </a:extLst>
          </p:cNvPr>
          <p:cNvSpPr txBox="1"/>
          <p:nvPr/>
        </p:nvSpPr>
        <p:spPr>
          <a:xfrm>
            <a:off x="995799" y="4044110"/>
            <a:ext cx="7855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Montserrat" pitchFamily="2" charset="-52"/>
              </a:rPr>
              <a:t>Проекционное полотно натягивается в считанные секунды;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FFB76D-59C1-7D50-511E-3C7A2BABBAB9}"/>
              </a:ext>
            </a:extLst>
          </p:cNvPr>
          <p:cNvSpPr txBox="1"/>
          <p:nvPr/>
        </p:nvSpPr>
        <p:spPr>
          <a:xfrm>
            <a:off x="959078" y="5243313"/>
            <a:ext cx="8010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Montserrat" pitchFamily="2" charset="-52"/>
              </a:rPr>
              <a:t>П</a:t>
            </a:r>
            <a:r>
              <a:rPr lang="ru-RU" sz="2400" b="0" i="0" dirty="0">
                <a:effectLst/>
                <a:latin typeface="Montserrat" pitchFamily="2" charset="-52"/>
              </a:rPr>
              <a:t>рочная рама, выполненная из анодированного алюминия, представляет собой единую конструкцию, придавая изделию дополнительную устойчивость;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3B069E5-4AE3-6E83-414E-33474DCD5775}"/>
              </a:ext>
            </a:extLst>
          </p:cNvPr>
          <p:cNvSpPr/>
          <p:nvPr/>
        </p:nvSpPr>
        <p:spPr>
          <a:xfrm>
            <a:off x="566146" y="7048503"/>
            <a:ext cx="215524" cy="14143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CF9E08-81B7-EAFF-5F64-6CCA64A4856E}"/>
              </a:ext>
            </a:extLst>
          </p:cNvPr>
          <p:cNvSpPr txBox="1"/>
          <p:nvPr/>
        </p:nvSpPr>
        <p:spPr>
          <a:xfrm>
            <a:off x="10478310" y="8945941"/>
            <a:ext cx="7659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П</a:t>
            </a:r>
            <a:r>
              <a:rPr lang="ru-RU" sz="2400" b="0" i="0" dirty="0">
                <a:effectLst/>
                <a:latin typeface="Montserrat" pitchFamily="2" charset="-52"/>
              </a:rPr>
              <a:t>рочные и гибкие стыки обеспечивают надежность соединения</a:t>
            </a:r>
            <a:endParaRPr lang="ru-RU" sz="2400" dirty="0">
              <a:latin typeface="Montserrat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E842CF-7358-029D-8E94-E22783C525D7}"/>
              </a:ext>
            </a:extLst>
          </p:cNvPr>
          <p:cNvSpPr txBox="1"/>
          <p:nvPr/>
        </p:nvSpPr>
        <p:spPr>
          <a:xfrm>
            <a:off x="254908" y="715954"/>
            <a:ext cx="9161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2400" dirty="0">
                <a:latin typeface="Montserrat "/>
              </a:rPr>
              <a:t>В</a:t>
            </a:r>
            <a:r>
              <a:rPr lang="ru-RU" sz="2400" b="0" i="0" dirty="0">
                <a:effectLst/>
                <a:latin typeface="Montserrat "/>
              </a:rPr>
              <a:t>ыпускается с полонами </a:t>
            </a:r>
            <a:r>
              <a:rPr lang="ru-RU" sz="2400" b="0" i="0" dirty="0" err="1">
                <a:effectLst/>
                <a:latin typeface="Montserrat "/>
              </a:rPr>
              <a:t>Matte</a:t>
            </a:r>
            <a:r>
              <a:rPr lang="ru-RU" sz="2400" b="0" i="0" dirty="0">
                <a:effectLst/>
                <a:latin typeface="Montserrat "/>
              </a:rPr>
              <a:t> White, </a:t>
            </a:r>
            <a:r>
              <a:rPr lang="ru-RU" sz="2400" b="0" i="0" dirty="0" err="1">
                <a:effectLst/>
                <a:latin typeface="Montserrat "/>
              </a:rPr>
              <a:t>Rear</a:t>
            </a:r>
            <a:r>
              <a:rPr lang="ru-RU" sz="2400" b="0" i="0" dirty="0">
                <a:effectLst/>
                <a:latin typeface="Montserrat "/>
              </a:rPr>
              <a:t> </a:t>
            </a:r>
            <a:r>
              <a:rPr lang="ru-RU" sz="2400" b="0" i="0" dirty="0" err="1">
                <a:effectLst/>
                <a:latin typeface="Montserrat "/>
              </a:rPr>
              <a:t>Projection</a:t>
            </a:r>
            <a:r>
              <a:rPr lang="ru-RU" sz="2400" b="0" i="0" dirty="0">
                <a:effectLst/>
                <a:latin typeface="Montserrat "/>
              </a:rPr>
              <a:t>, </a:t>
            </a:r>
            <a:r>
              <a:rPr lang="ru-RU" sz="2400" b="0" i="0" dirty="0" err="1">
                <a:effectLst/>
                <a:latin typeface="Montserrat "/>
              </a:rPr>
              <a:t>Matte</a:t>
            </a:r>
            <a:r>
              <a:rPr lang="ru-RU" sz="2400" b="0" i="0" dirty="0">
                <a:effectLst/>
                <a:latin typeface="Montserrat "/>
              </a:rPr>
              <a:t> White + </a:t>
            </a:r>
            <a:r>
              <a:rPr lang="ru-RU" sz="2400" b="0" i="0" dirty="0" err="1">
                <a:effectLst/>
                <a:latin typeface="Montserrat "/>
              </a:rPr>
              <a:t>Rear</a:t>
            </a:r>
            <a:r>
              <a:rPr lang="ru-RU" sz="2400" b="0" i="0" dirty="0">
                <a:effectLst/>
                <a:latin typeface="Montserrat "/>
              </a:rPr>
              <a:t> </a:t>
            </a:r>
            <a:r>
              <a:rPr lang="ru-RU" sz="2400" b="0" i="0" dirty="0" err="1">
                <a:effectLst/>
                <a:latin typeface="Montserrat "/>
              </a:rPr>
              <a:t>Projection</a:t>
            </a:r>
            <a:r>
              <a:rPr lang="ru-RU" sz="2400" b="0" i="0" dirty="0">
                <a:effectLst/>
                <a:latin typeface="Montserrat "/>
              </a:rPr>
              <a:t> - для прямого, обратного, а также одновременно прямого и обратного проецирования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B4B116-25BA-C5AE-2110-6EF4CE8C8D85}"/>
              </a:ext>
            </a:extLst>
          </p:cNvPr>
          <p:cNvSpPr txBox="1"/>
          <p:nvPr/>
        </p:nvSpPr>
        <p:spPr>
          <a:xfrm>
            <a:off x="466057" y="8807101"/>
            <a:ext cx="9818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ru-RU" sz="2400" dirty="0">
                <a:latin typeface="Montserrat" pitchFamily="2" charset="-52"/>
              </a:rPr>
              <a:t>Т</a:t>
            </a:r>
            <a:r>
              <a:rPr lang="ru-RU" sz="2400" b="0" i="0" dirty="0">
                <a:effectLst/>
                <a:latin typeface="Montserrat" pitchFamily="2" charset="-52"/>
              </a:rPr>
              <a:t>ранспортировочный кейс обладает повышенной прочностью и выдерживает любые условия перевозки;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5F245FA-0638-C6D1-54D7-8E8D599E2AE2}"/>
              </a:ext>
            </a:extLst>
          </p:cNvPr>
          <p:cNvSpPr/>
          <p:nvPr/>
        </p:nvSpPr>
        <p:spPr>
          <a:xfrm>
            <a:off x="570731" y="8705100"/>
            <a:ext cx="215524" cy="993672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284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46F58-52C2-2F13-A82B-1F7FA9B0C356}"/>
              </a:ext>
            </a:extLst>
          </p:cNvPr>
          <p:cNvSpPr txBox="1"/>
          <p:nvPr/>
        </p:nvSpPr>
        <p:spPr>
          <a:xfrm>
            <a:off x="956624" y="7181992"/>
            <a:ext cx="8925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Montserrat "/>
              </a:rPr>
              <a:t>Основная сфера применения - обучающие семинары, шоу-бизнес, выставки. Легко раскладываются и убираются в металлический кейс на 4 колесиках.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5B43C4-7842-891D-2266-AAB3AD2C5C2E}"/>
              </a:ext>
            </a:extLst>
          </p:cNvPr>
          <p:cNvSpPr/>
          <p:nvPr/>
        </p:nvSpPr>
        <p:spPr>
          <a:xfrm>
            <a:off x="10835940" y="8715181"/>
            <a:ext cx="6853844" cy="1292519"/>
          </a:xfrm>
          <a:prstGeom prst="rect">
            <a:avLst/>
          </a:prstGeom>
          <a:noFill/>
          <a:ln w="28575">
            <a:solidFill>
              <a:srgbClr val="2528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74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420100"/>
            <a:ext cx="18291629" cy="2286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1EF72-F5CD-7289-C477-B63D9A4C0393}"/>
              </a:ext>
            </a:extLst>
          </p:cNvPr>
          <p:cNvSpPr txBox="1"/>
          <p:nvPr/>
        </p:nvSpPr>
        <p:spPr>
          <a:xfrm>
            <a:off x="838200" y="3998409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По запросу комплектуем дополнительным вычислительным блоком</a:t>
            </a:r>
          </a:p>
        </p:txBody>
      </p:sp>
      <p:pic>
        <p:nvPicPr>
          <p:cNvPr id="20" name="Рисунок 19" descr="Изображение выглядит как маршрутизатор, электроника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45079CF4-A1C7-0D9D-B595-6D4F8385F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r="21777" b="15945"/>
          <a:stretch/>
        </p:blipFill>
        <p:spPr>
          <a:xfrm>
            <a:off x="10134600" y="2292507"/>
            <a:ext cx="8153400" cy="55495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D3D171-4B3F-33A4-05C6-A4AC3B5083E9}"/>
              </a:ext>
            </a:extLst>
          </p:cNvPr>
          <p:cNvSpPr/>
          <p:nvPr/>
        </p:nvSpPr>
        <p:spPr>
          <a:xfrm>
            <a:off x="-7258" y="1672692"/>
            <a:ext cx="18298887" cy="194208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39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6D3B1B-A403-4706-A2D6-49FD08F217BD}"/>
              </a:ext>
            </a:extLst>
          </p:cNvPr>
          <p:cNvCxnSpPr>
            <a:cxnSpLocks/>
          </p:cNvCxnSpPr>
          <p:nvPr/>
        </p:nvCxnSpPr>
        <p:spPr>
          <a:xfrm flipV="1">
            <a:off x="14782800" y="0"/>
            <a:ext cx="0" cy="9401732"/>
          </a:xfrm>
          <a:prstGeom prst="line">
            <a:avLst/>
          </a:prstGeom>
          <a:ln w="28575">
            <a:solidFill>
              <a:srgbClr val="00A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6FEB721-5B38-72C2-2851-9D436A580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0222" b="13711"/>
          <a:stretch/>
        </p:blipFill>
        <p:spPr>
          <a:xfrm>
            <a:off x="6324600" y="952500"/>
            <a:ext cx="11081261" cy="75438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1FEA212-F105-42AF-8386-C8A8BEFAC2E1}"/>
              </a:ext>
            </a:extLst>
          </p:cNvPr>
          <p:cNvCxnSpPr>
            <a:cxnSpLocks/>
          </p:cNvCxnSpPr>
          <p:nvPr/>
        </p:nvCxnSpPr>
        <p:spPr>
          <a:xfrm flipH="1">
            <a:off x="990600" y="9401732"/>
            <a:ext cx="13792200" cy="0"/>
          </a:xfrm>
          <a:prstGeom prst="line">
            <a:avLst/>
          </a:prstGeom>
          <a:ln w="28575">
            <a:solidFill>
              <a:srgbClr val="00A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8C3F611-F9EF-4930-9CA7-E37FBE1B7494}"/>
              </a:ext>
            </a:extLst>
          </p:cNvPr>
          <p:cNvCxnSpPr>
            <a:cxnSpLocks/>
          </p:cNvCxnSpPr>
          <p:nvPr/>
        </p:nvCxnSpPr>
        <p:spPr>
          <a:xfrm flipV="1">
            <a:off x="990600" y="6362700"/>
            <a:ext cx="0" cy="3039032"/>
          </a:xfrm>
          <a:prstGeom prst="line">
            <a:avLst/>
          </a:prstGeom>
          <a:ln w="28575">
            <a:solidFill>
              <a:srgbClr val="00A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04B25D58-D12D-4DAE-A660-E0F6BF740BAE}"/>
              </a:ext>
            </a:extLst>
          </p:cNvPr>
          <p:cNvSpPr/>
          <p:nvPr/>
        </p:nvSpPr>
        <p:spPr>
          <a:xfrm>
            <a:off x="685801" y="5968181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F2EF272-A122-4A1F-B6F6-69D78C2B6961}"/>
              </a:ext>
            </a:extLst>
          </p:cNvPr>
          <p:cNvSpPr/>
          <p:nvPr/>
        </p:nvSpPr>
        <p:spPr>
          <a:xfrm>
            <a:off x="762001" y="6044381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5B71F-DEC1-4C56-8B94-9BFEE44EB5CF}"/>
              </a:ext>
            </a:extLst>
          </p:cNvPr>
          <p:cNvSpPr txBox="1"/>
          <p:nvPr/>
        </p:nvSpPr>
        <p:spPr>
          <a:xfrm>
            <a:off x="1524001" y="5932572"/>
            <a:ext cx="1981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A985"/>
                </a:solidFill>
                <a:latin typeface="Montserrat" pitchFamily="2" charset="-52"/>
              </a:rPr>
              <a:t>100%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668E3-F98D-4A64-A001-69D486DC8B21}"/>
              </a:ext>
            </a:extLst>
          </p:cNvPr>
          <p:cNvSpPr txBox="1"/>
          <p:nvPr/>
        </p:nvSpPr>
        <p:spPr>
          <a:xfrm>
            <a:off x="1524000" y="6699504"/>
            <a:ext cx="46100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Montserrat" pitchFamily="2" charset="-52"/>
              </a:rPr>
              <a:t>Интерактивные доски – это гарантированное вовлечение аудитории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69FA98-3226-4AE4-BA29-B27C9C5EB1C7}"/>
              </a:ext>
            </a:extLst>
          </p:cNvPr>
          <p:cNvSpPr txBox="1"/>
          <p:nvPr/>
        </p:nvSpPr>
        <p:spPr>
          <a:xfrm>
            <a:off x="668595" y="4968651"/>
            <a:ext cx="5618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252844"/>
                </a:solidFill>
                <a:latin typeface="Montserrat Black" pitchFamily="2" charset="-52"/>
              </a:rPr>
              <a:t>Контакты</a:t>
            </a:r>
          </a:p>
        </p:txBody>
      </p:sp>
      <p:pic>
        <p:nvPicPr>
          <p:cNvPr id="18" name="Рисунок 17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7D42B045-9A3D-4C02-BC43-D0E9E8431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83" y="6272961"/>
            <a:ext cx="1053395" cy="10533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8E0CEAD2-9813-4269-850E-F4F9FCE9A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98" y="2385234"/>
            <a:ext cx="1025723" cy="102572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знак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1B41AC-6BE7-478C-939A-63B56332B9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62" y="5041861"/>
            <a:ext cx="890216" cy="9861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1BEF2-8FD1-44A3-9BE0-8EEE349D0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70" y="3698443"/>
            <a:ext cx="986105" cy="9861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602693-36FA-4742-8A16-D0CD7C5EB12F}"/>
              </a:ext>
            </a:extLst>
          </p:cNvPr>
          <p:cNvSpPr txBox="1"/>
          <p:nvPr/>
        </p:nvSpPr>
        <p:spPr>
          <a:xfrm>
            <a:off x="9320579" y="266100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52844"/>
                </a:solidFill>
                <a:latin typeface="Veles" panose="02000503000000000000" pitchFamily="50" charset="-52"/>
              </a:rPr>
              <a:t>8(903)-643-84-10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AB7DB4-EE2C-4EDA-A9A8-5F15E8A504FE}"/>
              </a:ext>
            </a:extLst>
          </p:cNvPr>
          <p:cNvSpPr txBox="1"/>
          <p:nvPr/>
        </p:nvSpPr>
        <p:spPr>
          <a:xfrm>
            <a:off x="9320579" y="401030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252844"/>
                </a:solidFill>
                <a:latin typeface="Veles" panose="02000503000000000000" pitchFamily="50" charset="-52"/>
              </a:rPr>
              <a:t>Неделина</a:t>
            </a:r>
            <a:r>
              <a:rPr lang="ru-RU" sz="4000" b="1" dirty="0">
                <a:solidFill>
                  <a:srgbClr val="252844"/>
                </a:solidFill>
                <a:latin typeface="Veles" panose="02000503000000000000" pitchFamily="50" charset="-52"/>
              </a:rPr>
              <a:t> 1в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E05D1-C01B-4A89-8435-38D7EB2277B8}"/>
              </a:ext>
            </a:extLst>
          </p:cNvPr>
          <p:cNvSpPr txBox="1"/>
          <p:nvPr/>
        </p:nvSpPr>
        <p:spPr>
          <a:xfrm>
            <a:off x="9320579" y="5388742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52844"/>
                </a:solidFill>
                <a:latin typeface="Veles" panose="02000503000000000000" pitchFamily="50" charset="-52"/>
              </a:rPr>
              <a:t>378410</a:t>
            </a:r>
            <a:r>
              <a:rPr lang="en-US" sz="4000" b="1" dirty="0">
                <a:solidFill>
                  <a:srgbClr val="252844"/>
                </a:solidFill>
                <a:latin typeface="Veles" panose="02000503000000000000" pitchFamily="50" charset="-52"/>
              </a:rPr>
              <a:t>@mail</a:t>
            </a:r>
            <a:r>
              <a:rPr lang="ru-RU" sz="4000" b="1" dirty="0">
                <a:solidFill>
                  <a:srgbClr val="252844"/>
                </a:solidFill>
                <a:latin typeface="Veles" panose="02000503000000000000" pitchFamily="50" charset="-52"/>
              </a:rPr>
              <a:t>.</a:t>
            </a:r>
            <a:r>
              <a:rPr lang="en-US" sz="4000" b="1" dirty="0" err="1">
                <a:solidFill>
                  <a:srgbClr val="252844"/>
                </a:solidFill>
                <a:latin typeface="Veles" panose="02000503000000000000" pitchFamily="50" charset="-52"/>
              </a:rPr>
              <a:t>ru</a:t>
            </a:r>
            <a:endParaRPr lang="ru-RU" sz="4000" b="1" dirty="0">
              <a:solidFill>
                <a:srgbClr val="252844"/>
              </a:solidFill>
              <a:latin typeface="Veles" panose="02000503000000000000" pitchFamily="50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837C1-48E2-437F-AAE3-966D0AD07797}"/>
              </a:ext>
            </a:extLst>
          </p:cNvPr>
          <p:cNvSpPr txBox="1"/>
          <p:nvPr/>
        </p:nvSpPr>
        <p:spPr>
          <a:xfrm>
            <a:off x="9320579" y="661847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252844"/>
                </a:solidFill>
                <a:latin typeface="Veles" panose="02000503000000000000" pitchFamily="50" charset="-52"/>
              </a:rPr>
              <a:t>Доброшкола.рф</a:t>
            </a:r>
            <a:endParaRPr lang="ru-RU" sz="4000" b="1" dirty="0">
              <a:solidFill>
                <a:srgbClr val="252844"/>
              </a:solidFill>
              <a:latin typeface="Veles" panose="02000503000000000000" pitchFamily="50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Прямая соединительная линия 71"/>
          <p:cNvCxnSpPr/>
          <p:nvPr/>
        </p:nvCxnSpPr>
        <p:spPr>
          <a:xfrm flipV="1">
            <a:off x="10668000" y="2781300"/>
            <a:ext cx="0" cy="65532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467100" y="8587144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252844"/>
                </a:solidFill>
                <a:latin typeface="Montserrat Black" pitchFamily="2" charset="-52"/>
              </a:rPr>
              <a:t>Современное обеспечение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8839200" y="9334500"/>
            <a:ext cx="18288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68000" y="7658100"/>
            <a:ext cx="18288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>
            <a:off x="9525000" y="2781300"/>
            <a:ext cx="11430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145000" y="0"/>
            <a:ext cx="1143000" cy="102870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382000" y="9029700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458200" y="9105900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61874" y="4506066"/>
            <a:ext cx="9825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Montserrat Black" pitchFamily="2" charset="-52"/>
              </a:rPr>
              <a:t>Интерактивный дисплей </a:t>
            </a:r>
            <a:r>
              <a:rPr lang="en-US" sz="2800" dirty="0" err="1">
                <a:latin typeface="Montserrat Black" pitchFamily="2" charset="-52"/>
              </a:rPr>
              <a:t>Lumien</a:t>
            </a:r>
            <a:r>
              <a:rPr lang="en-US" sz="2800" dirty="0">
                <a:latin typeface="Montserrat Black" pitchFamily="2" charset="-52"/>
              </a:rPr>
              <a:t> LMP7502MLRU</a:t>
            </a:r>
            <a:endParaRPr lang="ru-RU" sz="2800" dirty="0">
              <a:latin typeface="Montserrat Black" pitchFamily="2" charset="-52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8200" y="5219700"/>
            <a:ext cx="891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914400" y="5372100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Использование встроенного современного программного обеспечения позволяет в кратчайшие сроки провести интерактивную презентацию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9600" y="5219700"/>
            <a:ext cx="228600" cy="1295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38200" y="6743700"/>
            <a:ext cx="8915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914400" y="689610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Решение на базе интерактивных дисплеев LUMIEN меняют подход к проведению презентаций, обучению и работе, и помогают организовать работу удобно и эффективно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9600" y="6743700"/>
            <a:ext cx="228600" cy="1676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1277600" y="1333500"/>
            <a:ext cx="5410200" cy="8017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1049000" y="1333500"/>
            <a:ext cx="214923" cy="801795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11277600" y="2324100"/>
            <a:ext cx="5410200" cy="8017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1049000" y="2324100"/>
            <a:ext cx="214923" cy="801795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11277600" y="3314700"/>
            <a:ext cx="5410200" cy="8017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1049000" y="3314700"/>
            <a:ext cx="214923" cy="801795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1_4242 (1)-PhotoRoom-PhotoRoom.png-PhotoRoom.png"/>
          <p:cNvPicPr>
            <a:picLocks noChangeAspect="1"/>
          </p:cNvPicPr>
          <p:nvPr/>
        </p:nvPicPr>
        <p:blipFill>
          <a:blip r:embed="rId3" cstate="print"/>
          <a:srcRect r="47734" b="8541"/>
          <a:stretch>
            <a:fillRect/>
          </a:stretch>
        </p:blipFill>
        <p:spPr>
          <a:xfrm>
            <a:off x="12039600" y="2552700"/>
            <a:ext cx="6248400" cy="7325666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1506200" y="13335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Удобство и простота</a:t>
            </a:r>
          </a:p>
          <a:p>
            <a:r>
              <a:rPr lang="ru-RU" sz="2200" dirty="0">
                <a:latin typeface="Montserrat" pitchFamily="2" charset="-52"/>
              </a:rPr>
              <a:t> в использовании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1506200" y="2324100"/>
            <a:ext cx="601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Современное программное обеспечение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1506200" y="33147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Хорошее качество изображения</a:t>
            </a:r>
            <a:endParaRPr lang="en-US" sz="2200" dirty="0">
              <a:latin typeface="Montserrat" pitchFamily="2" charset="-52"/>
            </a:endParaRPr>
          </a:p>
        </p:txBody>
      </p:sp>
      <p:pic>
        <p:nvPicPr>
          <p:cNvPr id="109" name="Рисунок 108" descr="лого горизонтальная версия без дескриптора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l="18161" t="19133" r="15247" b="34230"/>
          <a:stretch>
            <a:fillRect/>
          </a:stretch>
        </p:blipFill>
        <p:spPr>
          <a:xfrm>
            <a:off x="13258800" y="5372100"/>
            <a:ext cx="3733800" cy="1470891"/>
          </a:xfrm>
          <a:prstGeom prst="rect">
            <a:avLst/>
          </a:prstGeom>
        </p:spPr>
      </p:pic>
      <p:pic>
        <p:nvPicPr>
          <p:cNvPr id="6" name="Рисунок 5" descr="1_4244-PhotoRoom.png-PhotoRoom.png">
            <a:extLst>
              <a:ext uri="{FF2B5EF4-FFF2-40B4-BE49-F238E27FC236}">
                <a16:creationId xmlns:a16="http://schemas.microsoft.com/office/drawing/2014/main" id="{C31A718F-5FDF-3C46-28C1-688F54E08B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" y="0"/>
            <a:ext cx="10043160" cy="44680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6A74396-5344-8729-15E6-BDC989889AC8}"/>
              </a:ext>
            </a:extLst>
          </p:cNvPr>
          <p:cNvCxnSpPr>
            <a:cxnSpLocks/>
          </p:cNvCxnSpPr>
          <p:nvPr/>
        </p:nvCxnSpPr>
        <p:spPr>
          <a:xfrm>
            <a:off x="6709308" y="6893545"/>
            <a:ext cx="3276600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A7DA38-5F0E-B969-F45B-B0CF847B9CD3}"/>
              </a:ext>
            </a:extLst>
          </p:cNvPr>
          <p:cNvSpPr/>
          <p:nvPr/>
        </p:nvSpPr>
        <p:spPr>
          <a:xfrm>
            <a:off x="-14748" y="0"/>
            <a:ext cx="1101779" cy="102870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5C31A44-8E81-F212-7B98-46F662B2FBEA}"/>
              </a:ext>
            </a:extLst>
          </p:cNvPr>
          <p:cNvCxnSpPr>
            <a:cxnSpLocks/>
          </p:cNvCxnSpPr>
          <p:nvPr/>
        </p:nvCxnSpPr>
        <p:spPr>
          <a:xfrm>
            <a:off x="9985908" y="6893545"/>
            <a:ext cx="0" cy="19050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07D6F12B-54C6-1C1B-7D29-7FF92D59E8E8}"/>
              </a:ext>
            </a:extLst>
          </p:cNvPr>
          <p:cNvSpPr/>
          <p:nvPr/>
        </p:nvSpPr>
        <p:spPr>
          <a:xfrm>
            <a:off x="9681108" y="8639105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629F00E-0154-D749-3299-4D9A6FEE4B2E}"/>
              </a:ext>
            </a:extLst>
          </p:cNvPr>
          <p:cNvSpPr/>
          <p:nvPr/>
        </p:nvSpPr>
        <p:spPr>
          <a:xfrm>
            <a:off x="9757308" y="8715305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A985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0D856C-AAFC-C0DC-2DC6-0404B96C39E0}"/>
              </a:ext>
            </a:extLst>
          </p:cNvPr>
          <p:cNvSpPr/>
          <p:nvPr/>
        </p:nvSpPr>
        <p:spPr>
          <a:xfrm>
            <a:off x="1315631" y="3635442"/>
            <a:ext cx="6206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ru-RU" sz="2800" b="1" dirty="0" err="1">
                <a:latin typeface="Montserrat Black" pitchFamily="2" charset="-52"/>
              </a:rPr>
              <a:t>Lumien</a:t>
            </a:r>
            <a:r>
              <a:rPr lang="ru-RU" sz="2800" b="1" dirty="0">
                <a:latin typeface="Montserrat Black" pitchFamily="2" charset="-52"/>
              </a:rPr>
              <a:t> IFPO3ILM 8603MLRU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F6CA7-F81D-D8DD-E5B8-90F0AC6B511E}"/>
              </a:ext>
            </a:extLst>
          </p:cNvPr>
          <p:cNvSpPr txBox="1"/>
          <p:nvPr/>
        </p:nvSpPr>
        <p:spPr>
          <a:xfrm>
            <a:off x="10429970" y="6819900"/>
            <a:ext cx="7707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Высокая производительность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5BB5A5-9778-E917-C525-75955465D301}"/>
              </a:ext>
            </a:extLst>
          </p:cNvPr>
          <p:cNvSpPr/>
          <p:nvPr/>
        </p:nvSpPr>
        <p:spPr>
          <a:xfrm>
            <a:off x="9628237" y="500690"/>
            <a:ext cx="8256639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EDB926-1E25-22FC-C0E8-B54C42456B38}"/>
              </a:ext>
            </a:extLst>
          </p:cNvPr>
          <p:cNvSpPr/>
          <p:nvPr/>
        </p:nvSpPr>
        <p:spPr>
          <a:xfrm>
            <a:off x="9399638" y="500690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4597125-662C-5BFA-86A7-01AABB4BDC3B}"/>
              </a:ext>
            </a:extLst>
          </p:cNvPr>
          <p:cNvSpPr/>
          <p:nvPr/>
        </p:nvSpPr>
        <p:spPr>
          <a:xfrm>
            <a:off x="9628238" y="1256062"/>
            <a:ext cx="82566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B457152-0677-8132-1846-26E63046D408}"/>
              </a:ext>
            </a:extLst>
          </p:cNvPr>
          <p:cNvSpPr/>
          <p:nvPr/>
        </p:nvSpPr>
        <p:spPr>
          <a:xfrm>
            <a:off x="9399638" y="1301608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0BD0157-0575-A66F-29A6-F65FFBE32B5F}"/>
              </a:ext>
            </a:extLst>
          </p:cNvPr>
          <p:cNvSpPr/>
          <p:nvPr/>
        </p:nvSpPr>
        <p:spPr>
          <a:xfrm>
            <a:off x="9593824" y="2379796"/>
            <a:ext cx="8263447" cy="640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84B7197-1AB0-66BD-191D-5444CADC081D}"/>
              </a:ext>
            </a:extLst>
          </p:cNvPr>
          <p:cNvSpPr/>
          <p:nvPr/>
        </p:nvSpPr>
        <p:spPr>
          <a:xfrm>
            <a:off x="9399638" y="2381306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F3A5C14-E569-E5AA-8421-5054233EC322}"/>
              </a:ext>
            </a:extLst>
          </p:cNvPr>
          <p:cNvSpPr/>
          <p:nvPr/>
        </p:nvSpPr>
        <p:spPr>
          <a:xfrm>
            <a:off x="9620865" y="3211368"/>
            <a:ext cx="8270259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735E7EF-7B4A-B4F3-9388-9001648869F6}"/>
              </a:ext>
            </a:extLst>
          </p:cNvPr>
          <p:cNvSpPr/>
          <p:nvPr/>
        </p:nvSpPr>
        <p:spPr>
          <a:xfrm>
            <a:off x="9392265" y="3256914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4C2538-CB7D-490A-9847-B5F78483EB25}"/>
              </a:ext>
            </a:extLst>
          </p:cNvPr>
          <p:cNvSpPr/>
          <p:nvPr/>
        </p:nvSpPr>
        <p:spPr>
          <a:xfrm>
            <a:off x="9697064" y="3333114"/>
            <a:ext cx="8090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Панель с тонкой рамкой и усиленным стеклом с антибликовой поверхностью</a:t>
            </a:r>
            <a:endParaRPr lang="en-US" sz="2000" dirty="0">
              <a:latin typeface="Montserrat" pitchFamily="2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48F2944-8E56-A6D4-6665-B887477EE30C}"/>
              </a:ext>
            </a:extLst>
          </p:cNvPr>
          <p:cNvSpPr/>
          <p:nvPr/>
        </p:nvSpPr>
        <p:spPr>
          <a:xfrm>
            <a:off x="9628238" y="4309283"/>
            <a:ext cx="8252314" cy="64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8FF68FF-C508-AD32-3CD5-ABB4828E8C8D}"/>
              </a:ext>
            </a:extLst>
          </p:cNvPr>
          <p:cNvSpPr/>
          <p:nvPr/>
        </p:nvSpPr>
        <p:spPr>
          <a:xfrm>
            <a:off x="9399638" y="4354829"/>
            <a:ext cx="228600" cy="64032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329C05B-B7F0-7428-20DC-1B598A8D5BEA}"/>
              </a:ext>
            </a:extLst>
          </p:cNvPr>
          <p:cNvSpPr/>
          <p:nvPr/>
        </p:nvSpPr>
        <p:spPr>
          <a:xfrm>
            <a:off x="9628238" y="5157695"/>
            <a:ext cx="826344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3B84823-96F9-6795-6CA5-4F097DCFD39A}"/>
              </a:ext>
            </a:extLst>
          </p:cNvPr>
          <p:cNvSpPr/>
          <p:nvPr/>
        </p:nvSpPr>
        <p:spPr>
          <a:xfrm>
            <a:off x="9399638" y="5203241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44574F3-2570-8865-8D0B-0FF8C9E303AD}"/>
              </a:ext>
            </a:extLst>
          </p:cNvPr>
          <p:cNvSpPr/>
          <p:nvPr/>
        </p:nvSpPr>
        <p:spPr>
          <a:xfrm>
            <a:off x="10532806" y="8619397"/>
            <a:ext cx="2958300" cy="929507"/>
          </a:xfrm>
          <a:prstGeom prst="rect">
            <a:avLst/>
          </a:prstGeom>
          <a:noFill/>
          <a:ln w="28575">
            <a:solidFill>
              <a:srgbClr val="2528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3B84179-CB9C-503A-CC58-87F21F869198}"/>
              </a:ext>
            </a:extLst>
          </p:cNvPr>
          <p:cNvSpPr/>
          <p:nvPr/>
        </p:nvSpPr>
        <p:spPr>
          <a:xfrm>
            <a:off x="1677554" y="1379198"/>
            <a:ext cx="7183770" cy="910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90483B2-3F09-88AE-1942-1A2BB89FF8B1}"/>
              </a:ext>
            </a:extLst>
          </p:cNvPr>
          <p:cNvSpPr/>
          <p:nvPr/>
        </p:nvSpPr>
        <p:spPr>
          <a:xfrm>
            <a:off x="1563254" y="1380708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835659F-9FB0-D251-F7B3-6F3464E074CE}"/>
              </a:ext>
            </a:extLst>
          </p:cNvPr>
          <p:cNvSpPr/>
          <p:nvPr/>
        </p:nvSpPr>
        <p:spPr>
          <a:xfrm>
            <a:off x="1687422" y="2476419"/>
            <a:ext cx="7183770" cy="724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A57EEA83-16CC-AED3-BE0B-08BA5C3027C1}"/>
              </a:ext>
            </a:extLst>
          </p:cNvPr>
          <p:cNvSpPr/>
          <p:nvPr/>
        </p:nvSpPr>
        <p:spPr>
          <a:xfrm>
            <a:off x="1573122" y="2478699"/>
            <a:ext cx="228600" cy="727307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F4503C7-CB31-0CA8-57DD-71339C99A643}"/>
              </a:ext>
            </a:extLst>
          </p:cNvPr>
          <p:cNvSpPr/>
          <p:nvPr/>
        </p:nvSpPr>
        <p:spPr>
          <a:xfrm>
            <a:off x="1911146" y="2622985"/>
            <a:ext cx="6835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Совместная работа в школе и офисе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8F52342-41D6-8811-BC9D-429BB52FC52B}"/>
              </a:ext>
            </a:extLst>
          </p:cNvPr>
          <p:cNvSpPr/>
          <p:nvPr/>
        </p:nvSpPr>
        <p:spPr>
          <a:xfrm>
            <a:off x="1687422" y="506730"/>
            <a:ext cx="7183770" cy="724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E79394F-630D-A566-B0DF-6C176AB08A4E}"/>
              </a:ext>
            </a:extLst>
          </p:cNvPr>
          <p:cNvSpPr/>
          <p:nvPr/>
        </p:nvSpPr>
        <p:spPr>
          <a:xfrm>
            <a:off x="1573122" y="509010"/>
            <a:ext cx="228600" cy="727307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06DC47-F223-E07D-1535-8A28914A6A7B}"/>
              </a:ext>
            </a:extLst>
          </p:cNvPr>
          <p:cNvSpPr/>
          <p:nvPr/>
        </p:nvSpPr>
        <p:spPr>
          <a:xfrm>
            <a:off x="10366908" y="8863636"/>
            <a:ext cx="32729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252844"/>
                </a:solidFill>
                <a:latin typeface="Montserrat" pitchFamily="2" charset="-52"/>
              </a:rPr>
              <a:t>4К разрешение</a:t>
            </a:r>
            <a:endParaRPr lang="en-US" sz="2200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5B170F-C0DB-DC6D-157D-D5DB48A9DAE8}"/>
              </a:ext>
            </a:extLst>
          </p:cNvPr>
          <p:cNvSpPr/>
          <p:nvPr/>
        </p:nvSpPr>
        <p:spPr>
          <a:xfrm>
            <a:off x="13932591" y="8619398"/>
            <a:ext cx="2958300" cy="921156"/>
          </a:xfrm>
          <a:prstGeom prst="rect">
            <a:avLst/>
          </a:prstGeom>
          <a:noFill/>
          <a:ln w="28575">
            <a:solidFill>
              <a:srgbClr val="2528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466FA7-CA25-3434-700E-86DFB835F666}"/>
              </a:ext>
            </a:extLst>
          </p:cNvPr>
          <p:cNvSpPr/>
          <p:nvPr/>
        </p:nvSpPr>
        <p:spPr>
          <a:xfrm>
            <a:off x="14038003" y="8694360"/>
            <a:ext cx="3272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252844"/>
                </a:solidFill>
                <a:latin typeface="Montserrat" pitchFamily="2" charset="-52"/>
              </a:rPr>
              <a:t>75 дюймов диагональ экрана</a:t>
            </a:r>
            <a:endParaRPr lang="en-US" sz="2200" dirty="0">
              <a:solidFill>
                <a:srgbClr val="252844"/>
              </a:solidFill>
              <a:latin typeface="Montserrat" pitchFamily="2" charset="-52"/>
            </a:endParaRPr>
          </a:p>
        </p:txBody>
      </p:sp>
      <p:pic>
        <p:nvPicPr>
          <p:cNvPr id="8" name="Рисунок 7" descr="1_4240.jpg">
            <a:extLst>
              <a:ext uri="{FF2B5EF4-FFF2-40B4-BE49-F238E27FC236}">
                <a16:creationId xmlns:a16="http://schemas.microsoft.com/office/drawing/2014/main" id="{E57E569B-95A7-E3AC-A5C6-BA9D67257C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831266" y="4729686"/>
            <a:ext cx="7862656" cy="50035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6E1DD3-FAC7-4164-712C-4C240BCB89C0}"/>
              </a:ext>
            </a:extLst>
          </p:cNvPr>
          <p:cNvSpPr txBox="1"/>
          <p:nvPr/>
        </p:nvSpPr>
        <p:spPr>
          <a:xfrm>
            <a:off x="9715267" y="2486398"/>
            <a:ext cx="80719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Современное решения для бизнеса и образования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9E18E0-399D-B941-F116-35313DCE55F3}"/>
              </a:ext>
            </a:extLst>
          </p:cNvPr>
          <p:cNvSpPr/>
          <p:nvPr/>
        </p:nvSpPr>
        <p:spPr>
          <a:xfrm>
            <a:off x="9715267" y="5259289"/>
            <a:ext cx="7433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Включен в комплект поставки как бессрочная лицензия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DFA672-B660-F835-D196-36E22BD48B47}"/>
              </a:ext>
            </a:extLst>
          </p:cNvPr>
          <p:cNvSpPr/>
          <p:nvPr/>
        </p:nvSpPr>
        <p:spPr>
          <a:xfrm>
            <a:off x="9715267" y="1342997"/>
            <a:ext cx="8142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Модель последнего поколения, поддерживающая технология </a:t>
            </a:r>
            <a:r>
              <a:rPr lang="ru-RU" sz="2200" dirty="0" err="1">
                <a:latin typeface="Montserrat" pitchFamily="2" charset="-52"/>
              </a:rPr>
              <a:t>мультитач</a:t>
            </a:r>
            <a:r>
              <a:rPr lang="ru-RU" sz="2200" dirty="0">
                <a:latin typeface="Montserrat" pitchFamily="2" charset="-52"/>
              </a:rPr>
              <a:t> (до 20 касаний)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211E63D-7053-A78A-2E30-9AC4DC76A674}"/>
              </a:ext>
            </a:extLst>
          </p:cNvPr>
          <p:cNvSpPr/>
          <p:nvPr/>
        </p:nvSpPr>
        <p:spPr>
          <a:xfrm>
            <a:off x="1906154" y="1651011"/>
            <a:ext cx="61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Высокая производительность дисплея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E1028E-E8D8-712F-E3EE-503E99E2D47C}"/>
              </a:ext>
            </a:extLst>
          </p:cNvPr>
          <p:cNvSpPr txBox="1"/>
          <p:nvPr/>
        </p:nvSpPr>
        <p:spPr>
          <a:xfrm>
            <a:off x="9715267" y="598885"/>
            <a:ext cx="93174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Потрясающее качество изображения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8B6A1-ED48-2687-9DAA-A31FB5D008B6}"/>
              </a:ext>
            </a:extLst>
          </p:cNvPr>
          <p:cNvSpPr txBox="1"/>
          <p:nvPr/>
        </p:nvSpPr>
        <p:spPr>
          <a:xfrm>
            <a:off x="1916022" y="641724"/>
            <a:ext cx="578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Большое количество функций </a:t>
            </a:r>
            <a:endParaRPr lang="ru-RU" sz="2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50AB34-2EBC-149B-6C97-334BDD020CCC}"/>
              </a:ext>
            </a:extLst>
          </p:cNvPr>
          <p:cNvSpPr txBox="1"/>
          <p:nvPr/>
        </p:nvSpPr>
        <p:spPr>
          <a:xfrm>
            <a:off x="9742815" y="4442686"/>
            <a:ext cx="8114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Интуитивно понятный интерфейс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9598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37D5C9-3B27-4614-EAB6-6ED470CD78FD}"/>
              </a:ext>
            </a:extLst>
          </p:cNvPr>
          <p:cNvSpPr/>
          <p:nvPr/>
        </p:nvSpPr>
        <p:spPr>
          <a:xfrm>
            <a:off x="9525000" y="6972300"/>
            <a:ext cx="8747760" cy="33147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_4240.jpg">
            <a:extLst>
              <a:ext uri="{FF2B5EF4-FFF2-40B4-BE49-F238E27FC236}">
                <a16:creationId xmlns:a16="http://schemas.microsoft.com/office/drawing/2014/main" id="{BB2B8A56-81B9-7F43-ED67-E310CBFAB9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792480" y="460482"/>
            <a:ext cx="6979920" cy="4068547"/>
          </a:xfrm>
          <a:prstGeom prst="rect">
            <a:avLst/>
          </a:prstGeom>
        </p:spPr>
      </p:pic>
      <p:pic>
        <p:nvPicPr>
          <p:cNvPr id="2" name="Рисунок 1" descr="1_4244-PhotoRoom.png-PhotoRoom.png">
            <a:extLst>
              <a:ext uri="{FF2B5EF4-FFF2-40B4-BE49-F238E27FC236}">
                <a16:creationId xmlns:a16="http://schemas.microsoft.com/office/drawing/2014/main" id="{0BAFC778-2BAD-590C-3926-956E75A85F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5411807"/>
            <a:ext cx="10043160" cy="446805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7CD128-9D52-ADDF-CFD3-97C0F45839BC}"/>
              </a:ext>
            </a:extLst>
          </p:cNvPr>
          <p:cNvSpPr/>
          <p:nvPr/>
        </p:nvSpPr>
        <p:spPr>
          <a:xfrm>
            <a:off x="685800" y="456701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en-US" sz="2800" b="1" dirty="0" err="1">
                <a:latin typeface="Montserrat Black" pitchFamily="2" charset="-52"/>
              </a:rPr>
              <a:t>Lumien</a:t>
            </a:r>
            <a:r>
              <a:rPr lang="en-US" sz="2800" b="1" dirty="0">
                <a:latin typeface="Montserrat Black" pitchFamily="2" charset="-52"/>
              </a:rPr>
              <a:t> LMP6502ELRU-</a:t>
            </a:r>
            <a:r>
              <a:rPr lang="ru-RU" sz="2800" b="1" dirty="0">
                <a:latin typeface="Montserrat Black" pitchFamily="2" charset="-52"/>
              </a:rPr>
              <a:t>РОССИЯ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B5E8B4-6D17-3F3E-F5C4-EE3917166332}"/>
              </a:ext>
            </a:extLst>
          </p:cNvPr>
          <p:cNvSpPr txBox="1"/>
          <p:nvPr/>
        </p:nvSpPr>
        <p:spPr>
          <a:xfrm>
            <a:off x="8828371" y="843711"/>
            <a:ext cx="8563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Интерактивная панель, предназначенная для учебных заведений, но также отлично используется для переговорных и конференц-залов.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F28546C-9A26-D930-17F0-FC95089BD756}"/>
              </a:ext>
            </a:extLst>
          </p:cNvPr>
          <p:cNvSpPr/>
          <p:nvPr/>
        </p:nvSpPr>
        <p:spPr>
          <a:xfrm>
            <a:off x="8800648" y="632045"/>
            <a:ext cx="8591156" cy="1600200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2AA5042-80D9-F8C3-764E-D08BBAFED267}"/>
              </a:ext>
            </a:extLst>
          </p:cNvPr>
          <p:cNvSpPr/>
          <p:nvPr/>
        </p:nvSpPr>
        <p:spPr>
          <a:xfrm>
            <a:off x="9034766" y="2495174"/>
            <a:ext cx="83570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5A239AD-2376-9E32-605F-FC9CF9D6BBA6}"/>
              </a:ext>
            </a:extLst>
          </p:cNvPr>
          <p:cNvSpPr/>
          <p:nvPr/>
        </p:nvSpPr>
        <p:spPr>
          <a:xfrm>
            <a:off x="8806166" y="2540720"/>
            <a:ext cx="228600" cy="914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0B12523-5EBB-BF4B-A7C7-E68CEECB657D}"/>
              </a:ext>
            </a:extLst>
          </p:cNvPr>
          <p:cNvSpPr/>
          <p:nvPr/>
        </p:nvSpPr>
        <p:spPr>
          <a:xfrm>
            <a:off x="9121795" y="2582109"/>
            <a:ext cx="81420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Оснащена высококачественным 65</a:t>
            </a:r>
            <a:r>
              <a:rPr lang="en-US" sz="2200" dirty="0">
                <a:latin typeface="Montserrat" pitchFamily="2" charset="-52"/>
              </a:rPr>
              <a:t>”</a:t>
            </a:r>
            <a:r>
              <a:rPr lang="ru-RU" sz="2200" dirty="0">
                <a:latin typeface="Montserrat" pitchFamily="2" charset="-52"/>
              </a:rPr>
              <a:t> дисплеем с ультравысоким </a:t>
            </a:r>
            <a:r>
              <a:rPr lang="en-US" sz="2200" dirty="0">
                <a:latin typeface="Montserrat" pitchFamily="2" charset="-52"/>
              </a:rPr>
              <a:t>UHD</a:t>
            </a:r>
            <a:r>
              <a:rPr lang="ru-RU" sz="2200" dirty="0">
                <a:latin typeface="Montserrat" pitchFamily="2" charset="-52"/>
              </a:rPr>
              <a:t> разрешением </a:t>
            </a:r>
            <a:r>
              <a:rPr lang="ru-RU" sz="2400" dirty="0">
                <a:latin typeface="Montserrat" pitchFamily="2" charset="-52"/>
              </a:rPr>
              <a:t>3840x2160</a:t>
            </a:r>
            <a:r>
              <a:rPr lang="ru-RU" sz="2200" dirty="0">
                <a:latin typeface="Montserrat" pitchFamily="2" charset="-52"/>
              </a:rPr>
              <a:t>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EDDCC28-1E8B-A301-E4D5-86D80A40C53A}"/>
              </a:ext>
            </a:extLst>
          </p:cNvPr>
          <p:cNvSpPr/>
          <p:nvPr/>
        </p:nvSpPr>
        <p:spPr>
          <a:xfrm>
            <a:off x="9034766" y="3622548"/>
            <a:ext cx="83570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EAD4700-0D35-5FE4-0720-B5F43CE2CA15}"/>
              </a:ext>
            </a:extLst>
          </p:cNvPr>
          <p:cNvSpPr/>
          <p:nvPr/>
        </p:nvSpPr>
        <p:spPr>
          <a:xfrm>
            <a:off x="8806166" y="3668094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26766BC-0830-8A47-64C5-4B467E82E222}"/>
              </a:ext>
            </a:extLst>
          </p:cNvPr>
          <p:cNvSpPr/>
          <p:nvPr/>
        </p:nvSpPr>
        <p:spPr>
          <a:xfrm>
            <a:off x="9121795" y="3709483"/>
            <a:ext cx="8142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Технология </a:t>
            </a:r>
            <a:r>
              <a:rPr lang="ru-RU" sz="2200" dirty="0" err="1">
                <a:latin typeface="Montserrat" pitchFamily="2" charset="-52"/>
              </a:rPr>
              <a:t>мультитач</a:t>
            </a:r>
            <a:r>
              <a:rPr lang="ru-RU" sz="2200" dirty="0">
                <a:latin typeface="Montserrat" pitchFamily="2" charset="-52"/>
              </a:rPr>
              <a:t>, поддерживающая одновременное распознавание до 20 касаний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C447A4-560C-B952-20AF-8020246AAF56}"/>
              </a:ext>
            </a:extLst>
          </p:cNvPr>
          <p:cNvSpPr/>
          <p:nvPr/>
        </p:nvSpPr>
        <p:spPr>
          <a:xfrm>
            <a:off x="9056971" y="4671844"/>
            <a:ext cx="83570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968CF00-E17F-C37B-F0CC-0B8828A25C84}"/>
              </a:ext>
            </a:extLst>
          </p:cNvPr>
          <p:cNvSpPr/>
          <p:nvPr/>
        </p:nvSpPr>
        <p:spPr>
          <a:xfrm>
            <a:off x="8828371" y="4717390"/>
            <a:ext cx="228600" cy="914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257B63B-8433-C516-9594-AA83712BD23A}"/>
              </a:ext>
            </a:extLst>
          </p:cNvPr>
          <p:cNvSpPr/>
          <p:nvPr/>
        </p:nvSpPr>
        <p:spPr>
          <a:xfrm>
            <a:off x="9144000" y="4758779"/>
            <a:ext cx="8142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Экран покрыт защитным усиленным стеклом толщиной 3,2 мм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C4DDBED-CCD2-9A0C-AB4D-C21FB4648FFF}"/>
              </a:ext>
            </a:extLst>
          </p:cNvPr>
          <p:cNvSpPr/>
          <p:nvPr/>
        </p:nvSpPr>
        <p:spPr>
          <a:xfrm>
            <a:off x="4656705" y="6133641"/>
            <a:ext cx="3272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52844"/>
                </a:solidFill>
                <a:latin typeface="Montserrat" pitchFamily="2" charset="-52"/>
              </a:rPr>
              <a:t>400 </a:t>
            </a:r>
            <a:endParaRPr lang="en-US" sz="44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019E05-D56F-7188-A1FE-5F29A524A200}"/>
              </a:ext>
            </a:extLst>
          </p:cNvPr>
          <p:cNvSpPr txBox="1"/>
          <p:nvPr/>
        </p:nvSpPr>
        <p:spPr>
          <a:xfrm>
            <a:off x="4759538" y="6856863"/>
            <a:ext cx="327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52844"/>
                </a:solidFill>
                <a:latin typeface="Montserrat" pitchFamily="2" charset="-52"/>
              </a:rPr>
              <a:t>кд</a:t>
            </a:r>
            <a:r>
              <a:rPr lang="en-US" sz="3200" dirty="0">
                <a:solidFill>
                  <a:srgbClr val="252844"/>
                </a:solidFill>
                <a:latin typeface="Montserrat" pitchFamily="2" charset="-52"/>
              </a:rPr>
              <a:t>/</a:t>
            </a:r>
            <a:r>
              <a:rPr lang="ru-RU" sz="3200" dirty="0">
                <a:solidFill>
                  <a:srgbClr val="252844"/>
                </a:solidFill>
                <a:latin typeface="Montserrat" pitchFamily="2" charset="-52"/>
              </a:rPr>
              <a:t>м</a:t>
            </a:r>
            <a:r>
              <a:rPr lang="ru-RU" sz="3200" baseline="30000" dirty="0">
                <a:solidFill>
                  <a:srgbClr val="252844"/>
                </a:solidFill>
                <a:latin typeface="Montserrat" pitchFamily="2" charset="-52"/>
              </a:rPr>
              <a:t>2 </a:t>
            </a:r>
            <a:r>
              <a:rPr lang="ru-RU" sz="3200" dirty="0">
                <a:solidFill>
                  <a:srgbClr val="252844"/>
                </a:solidFill>
                <a:latin typeface="Montserrat" pitchFamily="2" charset="-52"/>
              </a:rPr>
              <a:t>яркость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C5E0F06-F99D-78B4-2B05-39EF80EBF708}"/>
              </a:ext>
            </a:extLst>
          </p:cNvPr>
          <p:cNvSpPr/>
          <p:nvPr/>
        </p:nvSpPr>
        <p:spPr>
          <a:xfrm>
            <a:off x="685800" y="5953822"/>
            <a:ext cx="3916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52844"/>
                </a:solidFill>
                <a:latin typeface="Montserrat" pitchFamily="2" charset="-52"/>
              </a:rPr>
              <a:t>3840х2160 </a:t>
            </a:r>
            <a:endParaRPr lang="en-US" sz="44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33FC1D-AFCF-CBE7-DEE8-0312825D6367}"/>
              </a:ext>
            </a:extLst>
          </p:cNvPr>
          <p:cNvSpPr txBox="1"/>
          <p:nvPr/>
        </p:nvSpPr>
        <p:spPr>
          <a:xfrm>
            <a:off x="461858" y="6610642"/>
            <a:ext cx="4140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52844"/>
                </a:solidFill>
                <a:latin typeface="Montserrat" pitchFamily="2" charset="-52"/>
              </a:rPr>
              <a:t>отображаемое разрешение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0706671-8DEC-9D4C-7FFE-3BE9BB6DF6C1}"/>
              </a:ext>
            </a:extLst>
          </p:cNvPr>
          <p:cNvSpPr/>
          <p:nvPr/>
        </p:nvSpPr>
        <p:spPr>
          <a:xfrm>
            <a:off x="776467" y="5828034"/>
            <a:ext cx="3692540" cy="1939375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7D552CE-BD84-13E0-337D-6299C5C71337}"/>
              </a:ext>
            </a:extLst>
          </p:cNvPr>
          <p:cNvSpPr/>
          <p:nvPr/>
        </p:nvSpPr>
        <p:spPr>
          <a:xfrm>
            <a:off x="4759538" y="5838698"/>
            <a:ext cx="3241462" cy="1939375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F3B5DF8-6F5B-88B0-2233-D9C0023E8E03}"/>
              </a:ext>
            </a:extLst>
          </p:cNvPr>
          <p:cNvSpPr/>
          <p:nvPr/>
        </p:nvSpPr>
        <p:spPr>
          <a:xfrm>
            <a:off x="1005840" y="8100208"/>
            <a:ext cx="6995160" cy="111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9852ED6-B54F-B977-7ACD-2CAB1F0F9E3D}"/>
              </a:ext>
            </a:extLst>
          </p:cNvPr>
          <p:cNvSpPr/>
          <p:nvPr/>
        </p:nvSpPr>
        <p:spPr>
          <a:xfrm>
            <a:off x="777240" y="8145754"/>
            <a:ext cx="228600" cy="1115001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BBCEC12-B0D7-5E64-ADB1-5968C35DF5E6}"/>
              </a:ext>
            </a:extLst>
          </p:cNvPr>
          <p:cNvSpPr/>
          <p:nvPr/>
        </p:nvSpPr>
        <p:spPr>
          <a:xfrm>
            <a:off x="1130969" y="8323061"/>
            <a:ext cx="6870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Удобный и понятный интерфейс, который отлично подойдет для совместной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99852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4478000" y="2095500"/>
            <a:ext cx="0" cy="32004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39400" y="5143500"/>
            <a:ext cx="7848600" cy="51435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_4240.jpg">
            <a:extLst>
              <a:ext uri="{FF2B5EF4-FFF2-40B4-BE49-F238E27FC236}">
                <a16:creationId xmlns:a16="http://schemas.microsoft.com/office/drawing/2014/main" id="{1F1F272B-F021-79B2-74DB-200DE39084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9676216" y="4583370"/>
            <a:ext cx="7862656" cy="5003508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838201" y="597446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9601" y="5974460"/>
            <a:ext cx="2286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28" idx="4"/>
          </p:cNvCxnSpPr>
          <p:nvPr/>
        </p:nvCxnSpPr>
        <p:spPr>
          <a:xfrm>
            <a:off x="9525000" y="1500123"/>
            <a:ext cx="0" cy="60960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V="1">
            <a:off x="9525000" y="2095500"/>
            <a:ext cx="4953000" cy="14223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67900" y="694852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Технология </a:t>
            </a:r>
            <a:r>
              <a:rPr lang="ru-RU" sz="4800" dirty="0" err="1">
                <a:solidFill>
                  <a:srgbClr val="252844"/>
                </a:solidFill>
                <a:latin typeface="Montserrat Black" pitchFamily="2" charset="-52"/>
              </a:rPr>
              <a:t>мультитач</a:t>
            </a:r>
            <a:endParaRPr lang="ru-RU" sz="4800" dirty="0">
              <a:solidFill>
                <a:srgbClr val="252844"/>
              </a:solidFill>
              <a:latin typeface="Montserrat Black" pitchFamily="2" charset="-5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220200" y="890523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96400" y="966723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3401" y="894464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tserrat Black" pitchFamily="2" charset="-52"/>
              </a:rPr>
              <a:t>Интерактивный дисплей </a:t>
            </a:r>
            <a:r>
              <a:rPr lang="ru-RU" sz="2800" dirty="0" err="1">
                <a:latin typeface="Montserrat Black" pitchFamily="2" charset="-52"/>
              </a:rPr>
              <a:t>Lumien</a:t>
            </a:r>
            <a:r>
              <a:rPr lang="ru-RU" sz="2800" dirty="0">
                <a:latin typeface="Montserrat Black" pitchFamily="2" charset="-52"/>
              </a:rPr>
              <a:t> IFPLO3ILM 7503MLRU</a:t>
            </a:r>
            <a:endParaRPr lang="ru-RU" sz="2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2200" y="1500123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ExtraLight" pitchFamily="2" charset="-52"/>
              </a:rPr>
              <a:t>Выгодная цена и великолепное качество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8201" y="4094864"/>
            <a:ext cx="8001000" cy="6170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14401" y="4171064"/>
            <a:ext cx="792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Удобный и интуитивно понятный интерфейс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9601" y="4094864"/>
            <a:ext cx="228600" cy="61704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38201" y="1961264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14401" y="2037464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Большое количество функций и потрясающее качество изображения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9601" y="1961264"/>
            <a:ext cx="2286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14401" y="6050660"/>
            <a:ext cx="61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Высокая производительность дисплея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38201" y="3028064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9601" y="3028064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14401" y="3104264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Стимулирует совместную работу детей на занятиях в школах, детских садах и ВУЗах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38201" y="490766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09601" y="4907660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14401" y="498386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Панель с тонкой рамкой и усиленным стеклом с антибликовой поверхностью</a:t>
            </a:r>
            <a:endParaRPr lang="en-US" sz="2000" dirty="0">
              <a:latin typeface="Montserrat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38201" y="666026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09601" y="6660260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14401" y="673646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Максимально удобный опыт взаимодействия и работы с панелью</a:t>
            </a:r>
            <a:endParaRPr lang="en-US" sz="2200" dirty="0">
              <a:latin typeface="Montserrat" pitchFamily="2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48800" y="255270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ontserrat" pitchFamily="2" charset="-52"/>
              </a:rPr>
              <a:t>Интерактивная модель последнего поколения, поддерживающая технология </a:t>
            </a:r>
            <a:r>
              <a:rPr lang="ru-RU" sz="2000" dirty="0" err="1">
                <a:latin typeface="Montserrat" pitchFamily="2" charset="-52"/>
              </a:rPr>
              <a:t>мультитач</a:t>
            </a:r>
            <a:r>
              <a:rPr lang="ru-RU" sz="2000" dirty="0">
                <a:latin typeface="Montserrat" pitchFamily="2" charset="-52"/>
              </a:rPr>
              <a:t> (до 20 касаний)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706600" y="2857500"/>
            <a:ext cx="2285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дюймов диагональ экрана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448800" y="2400300"/>
            <a:ext cx="4800600" cy="1600200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4706599" y="210972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8B0ED-7C30-E42A-5F75-9CDAC96586C2}"/>
              </a:ext>
            </a:extLst>
          </p:cNvPr>
          <p:cNvSpPr txBox="1"/>
          <p:nvPr/>
        </p:nvSpPr>
        <p:spPr>
          <a:xfrm>
            <a:off x="-228600" y="8866781"/>
            <a:ext cx="53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разрешение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E4CB03-9E20-E885-3630-7FE086E46EB7}"/>
              </a:ext>
            </a:extLst>
          </p:cNvPr>
          <p:cNvSpPr/>
          <p:nvPr/>
        </p:nvSpPr>
        <p:spPr>
          <a:xfrm>
            <a:off x="657636" y="8184189"/>
            <a:ext cx="3272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52844"/>
                </a:solidFill>
                <a:latin typeface="Montserrat" pitchFamily="2" charset="-52"/>
              </a:rPr>
              <a:t>4К</a:t>
            </a:r>
            <a:endParaRPr lang="en-US" sz="44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4F1500-31B3-C6A3-4E44-89D721C88815}"/>
              </a:ext>
            </a:extLst>
          </p:cNvPr>
          <p:cNvSpPr/>
          <p:nvPr/>
        </p:nvSpPr>
        <p:spPr>
          <a:xfrm>
            <a:off x="4956688" y="8129847"/>
            <a:ext cx="3272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252844"/>
                </a:solidFill>
                <a:latin typeface="Montserrat" pitchFamily="2" charset="-52"/>
              </a:rPr>
              <a:t>400 </a:t>
            </a:r>
            <a:endParaRPr lang="en-US" sz="48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D9EC6-2631-1575-CF5C-A2F424978076}"/>
              </a:ext>
            </a:extLst>
          </p:cNvPr>
          <p:cNvSpPr txBox="1"/>
          <p:nvPr/>
        </p:nvSpPr>
        <p:spPr>
          <a:xfrm>
            <a:off x="3521404" y="8879937"/>
            <a:ext cx="635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кд</a:t>
            </a:r>
            <a:r>
              <a:rPr lang="en-US" sz="3600" dirty="0">
                <a:solidFill>
                  <a:srgbClr val="252844"/>
                </a:solidFill>
                <a:latin typeface="Montserrat" pitchFamily="2" charset="-52"/>
              </a:rPr>
              <a:t>/</a:t>
            </a:r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м</a:t>
            </a:r>
            <a:r>
              <a:rPr lang="ru-RU" sz="3600" baseline="30000" dirty="0">
                <a:solidFill>
                  <a:srgbClr val="252844"/>
                </a:solidFill>
                <a:latin typeface="Montserrat" pitchFamily="2" charset="-52"/>
              </a:rPr>
              <a:t>2 </a:t>
            </a:r>
            <a:r>
              <a:rPr lang="ru-RU" sz="3600" dirty="0">
                <a:solidFill>
                  <a:srgbClr val="252844"/>
                </a:solidFill>
                <a:latin typeface="Montserrat" pitchFamily="2" charset="-52"/>
              </a:rPr>
              <a:t>яркость</a:t>
            </a:r>
          </a:p>
        </p:txBody>
      </p:sp>
    </p:spTree>
    <p:extLst>
      <p:ext uri="{BB962C8B-B14F-4D97-AF65-F5344CB8AC3E}">
        <p14:creationId xmlns:p14="http://schemas.microsoft.com/office/powerpoint/2010/main" val="178522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F3A8FC6-409D-A203-4B4C-089919662765}"/>
              </a:ext>
            </a:extLst>
          </p:cNvPr>
          <p:cNvCxnSpPr>
            <a:cxnSpLocks/>
          </p:cNvCxnSpPr>
          <p:nvPr/>
        </p:nvCxnSpPr>
        <p:spPr>
          <a:xfrm>
            <a:off x="5799545" y="2476500"/>
            <a:ext cx="11196484" cy="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-25810" y="0"/>
            <a:ext cx="5191985" cy="38481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_4240.jpg">
            <a:extLst>
              <a:ext uri="{FF2B5EF4-FFF2-40B4-BE49-F238E27FC236}">
                <a16:creationId xmlns:a16="http://schemas.microsoft.com/office/drawing/2014/main" id="{39475B37-501C-C307-A238-E1E3360F09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158" t="9231" r="3158" b="9231"/>
          <a:stretch>
            <a:fillRect/>
          </a:stretch>
        </p:blipFill>
        <p:spPr>
          <a:xfrm>
            <a:off x="1137166" y="451077"/>
            <a:ext cx="6078105" cy="3867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6B89C6-3555-4777-1F21-53F055C11F40}"/>
              </a:ext>
            </a:extLst>
          </p:cNvPr>
          <p:cNvSpPr txBox="1"/>
          <p:nvPr/>
        </p:nvSpPr>
        <p:spPr>
          <a:xfrm>
            <a:off x="8619608" y="754792"/>
            <a:ext cx="779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252844"/>
                </a:solidFill>
                <a:latin typeface="Montserrat Black" pitchFamily="2" charset="-52"/>
              </a:rPr>
              <a:t>В НАЛИЧИИ ПО СТАРЫМ ЦЕНАМ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21308A5-F0E7-12DC-6277-83D181753860}"/>
              </a:ext>
            </a:extLst>
          </p:cNvPr>
          <p:cNvCxnSpPr>
            <a:cxnSpLocks/>
          </p:cNvCxnSpPr>
          <p:nvPr/>
        </p:nvCxnSpPr>
        <p:spPr>
          <a:xfrm flipV="1">
            <a:off x="16996029" y="1271889"/>
            <a:ext cx="0" cy="1204611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708B45AC-3305-2FCA-A880-9EFDD98FC9CC}"/>
              </a:ext>
            </a:extLst>
          </p:cNvPr>
          <p:cNvSpPr/>
          <p:nvPr/>
        </p:nvSpPr>
        <p:spPr>
          <a:xfrm>
            <a:off x="16691229" y="965366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FDC9CC2-8886-57A7-0337-DA31096CBD3B}"/>
              </a:ext>
            </a:extLst>
          </p:cNvPr>
          <p:cNvSpPr/>
          <p:nvPr/>
        </p:nvSpPr>
        <p:spPr>
          <a:xfrm>
            <a:off x="16767429" y="1041566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9ACB5CE-4C4C-8C86-C1EC-AC174C0BD5C6}"/>
              </a:ext>
            </a:extLst>
          </p:cNvPr>
          <p:cNvCxnSpPr>
            <a:cxnSpLocks/>
          </p:cNvCxnSpPr>
          <p:nvPr/>
        </p:nvCxnSpPr>
        <p:spPr>
          <a:xfrm flipH="1" flipV="1">
            <a:off x="8305135" y="629646"/>
            <a:ext cx="9674" cy="1874108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F65E53E-DC44-796B-F15A-A86FE29B3D28}"/>
              </a:ext>
            </a:extLst>
          </p:cNvPr>
          <p:cNvCxnSpPr>
            <a:cxnSpLocks/>
          </p:cNvCxnSpPr>
          <p:nvPr/>
        </p:nvCxnSpPr>
        <p:spPr>
          <a:xfrm>
            <a:off x="8314809" y="623606"/>
            <a:ext cx="7153791" cy="6040"/>
          </a:xfrm>
          <a:prstGeom prst="line">
            <a:avLst/>
          </a:prstGeom>
          <a:ln w="28575"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E2C121D7-B6A7-7817-66B8-3BDAEB5CB226}"/>
              </a:ext>
            </a:extLst>
          </p:cNvPr>
          <p:cNvSpPr/>
          <p:nvPr/>
        </p:nvSpPr>
        <p:spPr>
          <a:xfrm>
            <a:off x="15173474" y="369153"/>
            <a:ext cx="609600" cy="609600"/>
          </a:xfrm>
          <a:prstGeom prst="ellipse">
            <a:avLst/>
          </a:prstGeom>
          <a:noFill/>
          <a:ln>
            <a:solidFill>
              <a:srgbClr val="252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CC33E9B-10BC-39E0-702F-0389C93D9F5F}"/>
              </a:ext>
            </a:extLst>
          </p:cNvPr>
          <p:cNvSpPr/>
          <p:nvPr/>
        </p:nvSpPr>
        <p:spPr>
          <a:xfrm>
            <a:off x="15249674" y="445353"/>
            <a:ext cx="457200" cy="457200"/>
          </a:xfrm>
          <a:prstGeom prst="ellipse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F13DA5-A6CC-F22A-44CF-20930B6224DC}"/>
              </a:ext>
            </a:extLst>
          </p:cNvPr>
          <p:cNvSpPr txBox="1"/>
          <p:nvPr/>
        </p:nvSpPr>
        <p:spPr>
          <a:xfrm>
            <a:off x="7549124" y="2712761"/>
            <a:ext cx="815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252844"/>
                </a:solidFill>
                <a:latin typeface="Montserrat" pitchFamily="2" charset="-52"/>
              </a:rPr>
              <a:t>От </a:t>
            </a:r>
            <a:r>
              <a:rPr lang="ru-RU" sz="4800" b="1" dirty="0">
                <a:solidFill>
                  <a:srgbClr val="252844"/>
                </a:solidFill>
                <a:latin typeface="Montserrat" pitchFamily="2" charset="-52"/>
              </a:rPr>
              <a:t>180 000 </a:t>
            </a:r>
            <a:r>
              <a:rPr lang="ru-RU" sz="4800" dirty="0">
                <a:solidFill>
                  <a:srgbClr val="252844"/>
                </a:solidFill>
                <a:latin typeface="Montserrat" pitchFamily="2" charset="-52"/>
              </a:rPr>
              <a:t>рублей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73896F-D37F-D5ED-6490-76BDC7539DE4}"/>
              </a:ext>
            </a:extLst>
          </p:cNvPr>
          <p:cNvSpPr txBox="1"/>
          <p:nvPr/>
        </p:nvSpPr>
        <p:spPr>
          <a:xfrm>
            <a:off x="8437125" y="3904204"/>
            <a:ext cx="8736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tserrat" pitchFamily="2" charset="-52"/>
              </a:rPr>
              <a:t>Интерактивная панель, предназначенная для учебных заведений, но также отлично используется для переговорных и конференц-залов.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120F3D2-79C2-DD1D-ABB1-6897F31B9028}"/>
              </a:ext>
            </a:extLst>
          </p:cNvPr>
          <p:cNvSpPr/>
          <p:nvPr/>
        </p:nvSpPr>
        <p:spPr>
          <a:xfrm>
            <a:off x="8437125" y="3713680"/>
            <a:ext cx="8591156" cy="1600200"/>
          </a:xfrm>
          <a:prstGeom prst="rect">
            <a:avLst/>
          </a:prstGeom>
          <a:noFill/>
          <a:ln w="28575">
            <a:solidFill>
              <a:srgbClr val="00A9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D924728-7570-DFA1-E3DD-C0D782BA011C}"/>
              </a:ext>
            </a:extLst>
          </p:cNvPr>
          <p:cNvSpPr/>
          <p:nvPr/>
        </p:nvSpPr>
        <p:spPr>
          <a:xfrm>
            <a:off x="8671243" y="5576809"/>
            <a:ext cx="83570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40C39E5-CB30-FB97-B1F2-42E5F4D66133}"/>
              </a:ext>
            </a:extLst>
          </p:cNvPr>
          <p:cNvSpPr/>
          <p:nvPr/>
        </p:nvSpPr>
        <p:spPr>
          <a:xfrm>
            <a:off x="8442643" y="5622355"/>
            <a:ext cx="228600" cy="914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9B828B4-1C8E-36E2-7304-7A87703B70F9}"/>
              </a:ext>
            </a:extLst>
          </p:cNvPr>
          <p:cNvSpPr/>
          <p:nvPr/>
        </p:nvSpPr>
        <p:spPr>
          <a:xfrm>
            <a:off x="8758272" y="5663744"/>
            <a:ext cx="81420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Оснащена высококачественным 65</a:t>
            </a:r>
            <a:r>
              <a:rPr lang="en-US" sz="2200" dirty="0">
                <a:latin typeface="Montserrat" pitchFamily="2" charset="-52"/>
              </a:rPr>
              <a:t>”</a:t>
            </a:r>
            <a:r>
              <a:rPr lang="ru-RU" sz="2200" dirty="0">
                <a:latin typeface="Montserrat" pitchFamily="2" charset="-52"/>
              </a:rPr>
              <a:t> дисплеем с ультравысоким </a:t>
            </a:r>
            <a:r>
              <a:rPr lang="en-US" sz="2200" dirty="0">
                <a:latin typeface="Montserrat" pitchFamily="2" charset="-52"/>
              </a:rPr>
              <a:t>UHD</a:t>
            </a:r>
            <a:r>
              <a:rPr lang="ru-RU" sz="2200" dirty="0">
                <a:latin typeface="Montserrat" pitchFamily="2" charset="-52"/>
              </a:rPr>
              <a:t> разрешением </a:t>
            </a:r>
            <a:r>
              <a:rPr lang="ru-RU" sz="2400" dirty="0">
                <a:latin typeface="Montserrat" pitchFamily="2" charset="-52"/>
              </a:rPr>
              <a:t>3840x2160</a:t>
            </a:r>
            <a:r>
              <a:rPr lang="ru-RU" sz="2200" dirty="0">
                <a:latin typeface="Montserrat" pitchFamily="2" charset="-52"/>
              </a:rPr>
              <a:t>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8B1AEF63-FB57-062A-EB3F-EFD504D2077C}"/>
              </a:ext>
            </a:extLst>
          </p:cNvPr>
          <p:cNvSpPr/>
          <p:nvPr/>
        </p:nvSpPr>
        <p:spPr>
          <a:xfrm>
            <a:off x="8671243" y="6704183"/>
            <a:ext cx="83570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4B3EA5E-5ACF-185A-D125-B4F7A3D98B8F}"/>
              </a:ext>
            </a:extLst>
          </p:cNvPr>
          <p:cNvSpPr/>
          <p:nvPr/>
        </p:nvSpPr>
        <p:spPr>
          <a:xfrm>
            <a:off x="8442643" y="6749729"/>
            <a:ext cx="228600" cy="914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B605AA8-1906-5C09-3D74-111B80660EE2}"/>
              </a:ext>
            </a:extLst>
          </p:cNvPr>
          <p:cNvSpPr/>
          <p:nvPr/>
        </p:nvSpPr>
        <p:spPr>
          <a:xfrm>
            <a:off x="8758272" y="6791118"/>
            <a:ext cx="8142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Технология </a:t>
            </a:r>
            <a:r>
              <a:rPr lang="ru-RU" sz="2200" dirty="0" err="1">
                <a:latin typeface="Montserrat" pitchFamily="2" charset="-52"/>
              </a:rPr>
              <a:t>мультитач</a:t>
            </a:r>
            <a:r>
              <a:rPr lang="ru-RU" sz="2200" dirty="0">
                <a:latin typeface="Montserrat" pitchFamily="2" charset="-52"/>
              </a:rPr>
              <a:t>, поддерживающая одновременное распознавание до 20 касаний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C7D03A4-A44D-0886-F62D-6031D0B4CA39}"/>
              </a:ext>
            </a:extLst>
          </p:cNvPr>
          <p:cNvSpPr/>
          <p:nvPr/>
        </p:nvSpPr>
        <p:spPr>
          <a:xfrm>
            <a:off x="8693448" y="7753479"/>
            <a:ext cx="83570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4419B2D-90B3-E91B-2B4F-87D833CDD2BE}"/>
              </a:ext>
            </a:extLst>
          </p:cNvPr>
          <p:cNvSpPr/>
          <p:nvPr/>
        </p:nvSpPr>
        <p:spPr>
          <a:xfrm>
            <a:off x="8464848" y="7799025"/>
            <a:ext cx="228600" cy="9144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009003B3-62A8-CE0E-F7D4-2A8DA4D25A4A}"/>
              </a:ext>
            </a:extLst>
          </p:cNvPr>
          <p:cNvSpPr/>
          <p:nvPr/>
        </p:nvSpPr>
        <p:spPr>
          <a:xfrm>
            <a:off x="8780477" y="7840414"/>
            <a:ext cx="8142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Montserrat" pitchFamily="2" charset="-52"/>
              </a:rPr>
              <a:t>Экран покрыт защитным усиленным стеклом толщиной 3,2 мм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C32923-64C0-EDDF-DE5A-78F9B3149F12}"/>
              </a:ext>
            </a:extLst>
          </p:cNvPr>
          <p:cNvSpPr/>
          <p:nvPr/>
        </p:nvSpPr>
        <p:spPr>
          <a:xfrm>
            <a:off x="1056138" y="4426598"/>
            <a:ext cx="607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 Black" pitchFamily="2" charset="-52"/>
              </a:rPr>
              <a:t>Интерактивный дисплей </a:t>
            </a:r>
            <a:r>
              <a:rPr lang="en-US" sz="2800" b="1" dirty="0" err="1">
                <a:latin typeface="Montserrat Black" pitchFamily="2" charset="-52"/>
              </a:rPr>
              <a:t>Lumien</a:t>
            </a:r>
            <a:r>
              <a:rPr lang="en-US" sz="2800" b="1" dirty="0">
                <a:latin typeface="Montserrat Black" pitchFamily="2" charset="-52"/>
              </a:rPr>
              <a:t> </a:t>
            </a:r>
            <a:r>
              <a:rPr lang="ru-RU" sz="2800" dirty="0">
                <a:latin typeface="Montserrat Black" pitchFamily="2" charset="-52"/>
              </a:rPr>
              <a:t>lmp650</a:t>
            </a:r>
            <a:r>
              <a:rPr lang="en-US" sz="2800" dirty="0">
                <a:latin typeface="Montserrat Black" pitchFamily="2" charset="-52"/>
              </a:rPr>
              <a:t>2ELRU</a:t>
            </a:r>
            <a:endParaRPr lang="ru-RU" sz="2800" b="1" dirty="0">
              <a:latin typeface="Montserrat Black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33D7D5-4FDA-11AE-7924-A22CEFF2EFF0}"/>
              </a:ext>
            </a:extLst>
          </p:cNvPr>
          <p:cNvSpPr/>
          <p:nvPr/>
        </p:nvSpPr>
        <p:spPr>
          <a:xfrm>
            <a:off x="1140011" y="5464334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65</a:t>
            </a:r>
            <a:endParaRPr lang="en-US" sz="36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C6DFC-F273-3280-9CAA-67748206F0E0}"/>
              </a:ext>
            </a:extLst>
          </p:cNvPr>
          <p:cNvSpPr txBox="1"/>
          <p:nvPr/>
        </p:nvSpPr>
        <p:spPr>
          <a:xfrm>
            <a:off x="3370277" y="7903466"/>
            <a:ext cx="537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разрешение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1C1F2B-7EC7-446F-6943-EF40A3F3ADCB}"/>
              </a:ext>
            </a:extLst>
          </p:cNvPr>
          <p:cNvSpPr/>
          <p:nvPr/>
        </p:nvSpPr>
        <p:spPr>
          <a:xfrm>
            <a:off x="4423681" y="7196269"/>
            <a:ext cx="32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4К</a:t>
            </a:r>
            <a:r>
              <a:rPr lang="en-US" sz="3600" b="1" dirty="0">
                <a:solidFill>
                  <a:srgbClr val="252844"/>
                </a:solidFill>
                <a:latin typeface="Montserrat" pitchFamily="2" charset="-52"/>
              </a:rPr>
              <a:t> </a:t>
            </a:r>
            <a:r>
              <a:rPr lang="ru-RU" sz="3600" b="1" i="0" u="none" strike="noStrike" dirty="0">
                <a:solidFill>
                  <a:srgbClr val="252844"/>
                </a:solidFill>
                <a:effectLst/>
                <a:latin typeface="Montserrat "/>
              </a:rPr>
              <a:t>UHD</a:t>
            </a:r>
            <a:endParaRPr lang="en-US" sz="3600" b="1" dirty="0">
              <a:solidFill>
                <a:srgbClr val="252844"/>
              </a:solidFill>
              <a:latin typeface="Montserrat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DE965-A311-7DE5-0A51-D6F4715226EB}"/>
              </a:ext>
            </a:extLst>
          </p:cNvPr>
          <p:cNvSpPr txBox="1"/>
          <p:nvPr/>
        </p:nvSpPr>
        <p:spPr>
          <a:xfrm>
            <a:off x="517888" y="6064061"/>
            <a:ext cx="3911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дюймов</a:t>
            </a:r>
            <a:r>
              <a:rPr lang="en-US" sz="2800" dirty="0">
                <a:solidFill>
                  <a:srgbClr val="252844"/>
                </a:solidFill>
                <a:latin typeface="Montserrat" pitchFamily="2" charset="-52"/>
              </a:rPr>
              <a:t> 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диагональ экрана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5C4AD-6DD1-DA0C-B945-EAEADB93A904}"/>
              </a:ext>
            </a:extLst>
          </p:cNvPr>
          <p:cNvSpPr txBox="1"/>
          <p:nvPr/>
        </p:nvSpPr>
        <p:spPr>
          <a:xfrm>
            <a:off x="402770" y="9273142"/>
            <a:ext cx="9158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х1 Пульт управления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х2 Стилус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х1 Кабель питания 3 м</a:t>
            </a:r>
            <a:endParaRPr lang="ru-RU" dirty="0">
              <a:latin typeface="Montserrat 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CC751-E81A-47B9-2263-BA56BB17E931}"/>
              </a:ext>
            </a:extLst>
          </p:cNvPr>
          <p:cNvSpPr txBox="1"/>
          <p:nvPr/>
        </p:nvSpPr>
        <p:spPr>
          <a:xfrm>
            <a:off x="4012784" y="9278428"/>
            <a:ext cx="6343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х1 Кабель USB A-B 3 м</a:t>
            </a:r>
            <a:endParaRPr lang="en-US" dirty="0">
              <a:solidFill>
                <a:srgbClr val="000000"/>
              </a:solidFill>
              <a:latin typeface="Montserrat 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х1 Кабель HDMI 3 м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х1 Лицензионный ключ для образовательного ПО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4EC86A-D958-B4B9-335F-29C964D86E0F}"/>
              </a:ext>
            </a:extLst>
          </p:cNvPr>
          <p:cNvSpPr txBox="1"/>
          <p:nvPr/>
        </p:nvSpPr>
        <p:spPr>
          <a:xfrm>
            <a:off x="10494023" y="9347846"/>
            <a:ext cx="4579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x1 Руководство пользователя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 х1 Паспорт изделия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Montserrat 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FA0D02E-32E5-74C9-06D6-8F836B02C19B}"/>
              </a:ext>
            </a:extLst>
          </p:cNvPr>
          <p:cNvCxnSpPr>
            <a:cxnSpLocks/>
          </p:cNvCxnSpPr>
          <p:nvPr/>
        </p:nvCxnSpPr>
        <p:spPr>
          <a:xfrm>
            <a:off x="-25810" y="8897548"/>
            <a:ext cx="18313810" cy="0"/>
          </a:xfrm>
          <a:prstGeom prst="line">
            <a:avLst/>
          </a:prstGeom>
          <a:ln>
            <a:solidFill>
              <a:srgbClr val="252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F269F15-A23E-0FC8-D0F5-FACFC61499DD}"/>
              </a:ext>
            </a:extLst>
          </p:cNvPr>
          <p:cNvSpPr txBox="1"/>
          <p:nvPr/>
        </p:nvSpPr>
        <p:spPr>
          <a:xfrm>
            <a:off x="381000" y="8897548"/>
            <a:ext cx="9180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 "/>
              </a:rPr>
              <a:t>В комплектацию входит: 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Montserrat 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3FF5F2-81C2-3DD0-CF30-55A8ECD16904}"/>
              </a:ext>
            </a:extLst>
          </p:cNvPr>
          <p:cNvSpPr txBox="1"/>
          <p:nvPr/>
        </p:nvSpPr>
        <p:spPr>
          <a:xfrm>
            <a:off x="14741041" y="9347846"/>
            <a:ext cx="3416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х1 Гарантийный талон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Montserrat "/>
              </a:rPr>
              <a:t>х1 Настенное крепление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6430EC9-0A09-0E10-3089-1AF1E1AA4EE6}"/>
              </a:ext>
            </a:extLst>
          </p:cNvPr>
          <p:cNvSpPr/>
          <p:nvPr/>
        </p:nvSpPr>
        <p:spPr>
          <a:xfrm>
            <a:off x="4776872" y="5465866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4000:1</a:t>
            </a:r>
            <a:endParaRPr lang="en-US" sz="36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F60A9B-E34D-CC25-C61C-6D878235648C}"/>
              </a:ext>
            </a:extLst>
          </p:cNvPr>
          <p:cNvSpPr txBox="1"/>
          <p:nvPr/>
        </p:nvSpPr>
        <p:spPr>
          <a:xfrm>
            <a:off x="4168842" y="6110665"/>
            <a:ext cx="3911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контрастность динамическая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FB3F29E-DFA4-9F92-1F9B-29FD326AFB46}"/>
              </a:ext>
            </a:extLst>
          </p:cNvPr>
          <p:cNvSpPr/>
          <p:nvPr/>
        </p:nvSpPr>
        <p:spPr>
          <a:xfrm>
            <a:off x="822278" y="7202291"/>
            <a:ext cx="32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52844"/>
                </a:solidFill>
                <a:latin typeface="Montserrat" pitchFamily="2" charset="-52"/>
              </a:rPr>
              <a:t>35</a:t>
            </a:r>
            <a:r>
              <a:rPr lang="ru-RU" sz="3600" b="1" dirty="0">
                <a:solidFill>
                  <a:srgbClr val="252844"/>
                </a:solidFill>
                <a:latin typeface="Montserrat" pitchFamily="2" charset="-52"/>
              </a:rPr>
              <a:t>0 </a:t>
            </a:r>
            <a:endParaRPr lang="en-US" sz="3600" b="1" dirty="0">
              <a:solidFill>
                <a:srgbClr val="252844"/>
              </a:solidFill>
              <a:latin typeface="Montserrat" pitchFamily="2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40BD3B-EDAF-658E-0598-72271708679A}"/>
              </a:ext>
            </a:extLst>
          </p:cNvPr>
          <p:cNvSpPr txBox="1"/>
          <p:nvPr/>
        </p:nvSpPr>
        <p:spPr>
          <a:xfrm>
            <a:off x="-685383" y="7933892"/>
            <a:ext cx="635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кд</a:t>
            </a:r>
            <a:r>
              <a:rPr lang="en-US" sz="2800" dirty="0">
                <a:solidFill>
                  <a:srgbClr val="252844"/>
                </a:solidFill>
                <a:latin typeface="Montserrat" pitchFamily="2" charset="-52"/>
              </a:rPr>
              <a:t>/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м</a:t>
            </a:r>
            <a:r>
              <a:rPr lang="ru-RU" sz="2800" baseline="30000" dirty="0">
                <a:solidFill>
                  <a:srgbClr val="252844"/>
                </a:solidFill>
                <a:latin typeface="Montserrat" pitchFamily="2" charset="-52"/>
              </a:rPr>
              <a:t>2 </a:t>
            </a:r>
            <a:r>
              <a:rPr lang="ru-RU" sz="2800" dirty="0">
                <a:solidFill>
                  <a:srgbClr val="252844"/>
                </a:solidFill>
                <a:latin typeface="Montserrat" pitchFamily="2" charset="-52"/>
              </a:rPr>
              <a:t>яркость</a:t>
            </a:r>
          </a:p>
        </p:txBody>
      </p:sp>
    </p:spTree>
    <p:extLst>
      <p:ext uri="{BB962C8B-B14F-4D97-AF65-F5344CB8AC3E}">
        <p14:creationId xmlns:p14="http://schemas.microsoft.com/office/powerpoint/2010/main" val="329030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95900"/>
            <a:ext cx="6705600" cy="4991100"/>
          </a:xfrm>
          <a:prstGeom prst="rect">
            <a:avLst/>
          </a:prstGeom>
          <a:solidFill>
            <a:srgbClr val="00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77200" y="13335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tserrat Black" pitchFamily="2" charset="-52"/>
              </a:rPr>
              <a:t>Интерактивный дисплей </a:t>
            </a:r>
            <a:r>
              <a:rPr lang="en-US" sz="3200" dirty="0" err="1">
                <a:latin typeface="Montserrat Black" pitchFamily="2" charset="-52"/>
              </a:rPr>
              <a:t>Lumien</a:t>
            </a:r>
            <a:r>
              <a:rPr lang="en-US" sz="3200" dirty="0">
                <a:latin typeface="Montserrat Black" pitchFamily="2" charset="-52"/>
              </a:rPr>
              <a:t> LMP8602ELRU</a:t>
            </a:r>
            <a:endParaRPr lang="ru-RU" sz="3200" dirty="0">
              <a:latin typeface="Montserrat Black" pitchFamily="2" charset="-52"/>
            </a:endParaRPr>
          </a:p>
        </p:txBody>
      </p:sp>
      <p:pic>
        <p:nvPicPr>
          <p:cNvPr id="6" name="Рисунок 5" descr="1_4245 (1)-PhotoRoom.png"/>
          <p:cNvPicPr>
            <a:picLocks noChangeAspect="1"/>
          </p:cNvPicPr>
          <p:nvPr/>
        </p:nvPicPr>
        <p:blipFill>
          <a:blip r:embed="rId3" cstate="print"/>
          <a:srcRect r="42222" b="19325"/>
          <a:stretch>
            <a:fillRect/>
          </a:stretch>
        </p:blipFill>
        <p:spPr>
          <a:xfrm flipH="1">
            <a:off x="0" y="571500"/>
            <a:ext cx="8382000" cy="8478715"/>
          </a:xfrm>
          <a:prstGeom prst="rect">
            <a:avLst/>
          </a:prstGeom>
        </p:spPr>
      </p:pic>
      <p:pic>
        <p:nvPicPr>
          <p:cNvPr id="7" name="Рисунок 6" descr="лого горизонтальная версия без дескриптора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l="18161" t="19133" r="15247" b="34230"/>
          <a:stretch>
            <a:fillRect/>
          </a:stretch>
        </p:blipFill>
        <p:spPr>
          <a:xfrm>
            <a:off x="1828800" y="4229100"/>
            <a:ext cx="3733800" cy="14708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01000" y="2552700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Решения на базе интерактивных дисплеев LUMIEN меняют подход к проведению презентаций, обучению и работе, и помогают превратить привычные подходы в современные, удобные и эффективные.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05800" y="5829300"/>
            <a:ext cx="94488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05800" y="4305300"/>
            <a:ext cx="9448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7200" y="4305300"/>
            <a:ext cx="228600" cy="1295400"/>
          </a:xfrm>
          <a:prstGeom prst="rect">
            <a:avLst/>
          </a:prstGeom>
          <a:solidFill>
            <a:srgbClr val="00A9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58200" y="5981700"/>
            <a:ext cx="922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Использование встроенного современного программного обеспечения позволяет в кратчайшие сроки провести интерактивную презентацию, дистанционное обучение или организовать конференцию с коллегами, находящимися в разных частях мира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77200" y="5829300"/>
            <a:ext cx="228600" cy="2590800"/>
          </a:xfrm>
          <a:prstGeom prst="rect">
            <a:avLst/>
          </a:prstGeom>
          <a:solidFill>
            <a:srgbClr val="2528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latin typeface="Montserrat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58200" y="43815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tserrat" pitchFamily="2" charset="-52"/>
              </a:rPr>
              <a:t>Оснащение переговорных комнат, учебных аудиторий позволяет организовать совместную интерактивную работу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4579</TotalTime>
  <Words>2495</Words>
  <Application>Microsoft Office PowerPoint</Application>
  <PresentationFormat>Произвольный</PresentationFormat>
  <Paragraphs>411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Microsoft Sans Serif</vt:lpstr>
      <vt:lpstr>Montserrat</vt:lpstr>
      <vt:lpstr>Montserrat </vt:lpstr>
      <vt:lpstr>Montserrat Black</vt:lpstr>
      <vt:lpstr>Montserrat ExtraBold</vt:lpstr>
      <vt:lpstr>Montserrat ExtraLight</vt:lpstr>
      <vt:lpstr>Veles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цифровых инструментов по</dc:title>
  <dc:creator>Анастасия Казакова</dc:creator>
  <cp:keywords>DAFeI-2ibVg,BAEh7X2Ww3U</cp:keywords>
  <cp:lastModifiedBy>a8815</cp:lastModifiedBy>
  <cp:revision>46</cp:revision>
  <dcterms:created xsi:type="dcterms:W3CDTF">2023-03-28T08:23:12Z</dcterms:created>
  <dcterms:modified xsi:type="dcterms:W3CDTF">2023-05-26T18:47:38Z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2023-03-28T00:00:00Z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2023-03-28T00:00:00Z</vt:filetime>
  </property>
</Properties>
</file>